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32"/>
  </p:notesMasterIdLst>
  <p:handoutMasterIdLst>
    <p:handoutMasterId r:id="rId33"/>
  </p:handoutMasterIdLst>
  <p:sldIdLst>
    <p:sldId id="256" r:id="rId2"/>
    <p:sldId id="382" r:id="rId3"/>
    <p:sldId id="257" r:id="rId4"/>
    <p:sldId id="383" r:id="rId5"/>
    <p:sldId id="384" r:id="rId6"/>
    <p:sldId id="266" r:id="rId7"/>
    <p:sldId id="385" r:id="rId8"/>
    <p:sldId id="386" r:id="rId9"/>
    <p:sldId id="388" r:id="rId10"/>
    <p:sldId id="387" r:id="rId11"/>
    <p:sldId id="389" r:id="rId12"/>
    <p:sldId id="269" r:id="rId13"/>
    <p:sldId id="262" r:id="rId14"/>
    <p:sldId id="271" r:id="rId15"/>
    <p:sldId id="273" r:id="rId16"/>
    <p:sldId id="390" r:id="rId17"/>
    <p:sldId id="275" r:id="rId18"/>
    <p:sldId id="391" r:id="rId19"/>
    <p:sldId id="392" r:id="rId20"/>
    <p:sldId id="285" r:id="rId21"/>
    <p:sldId id="393" r:id="rId22"/>
    <p:sldId id="395" r:id="rId23"/>
    <p:sldId id="277" r:id="rId24"/>
    <p:sldId id="394" r:id="rId25"/>
    <p:sldId id="398" r:id="rId26"/>
    <p:sldId id="397" r:id="rId27"/>
    <p:sldId id="396" r:id="rId28"/>
    <p:sldId id="280" r:id="rId29"/>
    <p:sldId id="281" r:id="rId30"/>
    <p:sldId id="399"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e Maggio" initials="Z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99CCFF"/>
    <a:srgbClr val="844C7F"/>
    <a:srgbClr val="E66446"/>
    <a:srgbClr val="DD49E1"/>
    <a:srgbClr val="3399FF"/>
    <a:srgbClr val="E35939"/>
    <a:srgbClr val="6666FF"/>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25"/>
    <p:restoredTop sz="64218"/>
  </p:normalViewPr>
  <p:slideViewPr>
    <p:cSldViewPr snapToGrid="0">
      <p:cViewPr varScale="1">
        <p:scale>
          <a:sx n="80" d="100"/>
          <a:sy n="80" d="100"/>
        </p:scale>
        <p:origin x="1680" y="176"/>
      </p:cViewPr>
      <p:guideLst>
        <p:guide orient="horz" pos="2160"/>
        <p:guide pos="3840"/>
      </p:guideLst>
    </p:cSldViewPr>
  </p:slideViewPr>
  <p:outlineViewPr>
    <p:cViewPr>
      <p:scale>
        <a:sx n="33" d="100"/>
        <a:sy n="33" d="100"/>
      </p:scale>
      <p:origin x="0" y="-402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DED45FB-7EEB-4F77-957D-119109EBDD0D}" type="datetimeFigureOut">
              <a:rPr lang="en-US" smtClean="0"/>
              <a:t>2/7/21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1CA3E79-520B-4369-A806-E5113BED0079}" type="slidenum">
              <a:rPr lang="en-US" smtClean="0"/>
              <a:t>‹#›</a:t>
            </a:fld>
            <a:endParaRPr lang="en-US"/>
          </a:p>
        </p:txBody>
      </p:sp>
    </p:spTree>
    <p:extLst>
      <p:ext uri="{BB962C8B-B14F-4D97-AF65-F5344CB8AC3E}">
        <p14:creationId xmlns:p14="http://schemas.microsoft.com/office/powerpoint/2010/main" val="738622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BDB2872-3527-49CB-AE46-ADECFDA85B53}" type="datetimeFigureOut">
              <a:rPr lang="en-US" smtClean="0"/>
              <a:t>2/7/21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2D84467-4F1F-4120-B55F-3B91B951977B}" type="slidenum">
              <a:rPr lang="en-US" smtClean="0"/>
              <a:t>‹#›</a:t>
            </a:fld>
            <a:endParaRPr lang="en-US"/>
          </a:p>
        </p:txBody>
      </p:sp>
    </p:spTree>
    <p:extLst>
      <p:ext uri="{BB962C8B-B14F-4D97-AF65-F5344CB8AC3E}">
        <p14:creationId xmlns:p14="http://schemas.microsoft.com/office/powerpoint/2010/main" val="4198042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lnSpc>
                <a:spcPct val="120000"/>
              </a:lnSpc>
              <a:spcBef>
                <a:spcPts val="0"/>
              </a:spcBef>
              <a:buClr>
                <a:schemeClr val="dk1"/>
              </a:buClr>
              <a:buSzPct val="100000"/>
              <a:buFont typeface="Arial"/>
              <a:buNone/>
            </a:pPr>
            <a:r>
              <a:rPr lang="en-GB" dirty="0">
                <a:solidFill>
                  <a:srgbClr val="FF0000"/>
                </a:solidFill>
              </a:rPr>
              <a:t>Through use of a form such as an occupational profile  the therapist can gather a detailed understanding of the person's ability to perform in everyday tasks. This provides an essential outline of the person’s strengths and participation challenges, and enables later the intervention process to be specific to address the outlined participation challenges. </a:t>
            </a:r>
          </a:p>
          <a:p>
            <a:pPr lvl="0" rtl="0">
              <a:lnSpc>
                <a:spcPct val="120000"/>
              </a:lnSpc>
              <a:spcBef>
                <a:spcPts val="0"/>
              </a:spcBef>
              <a:buClr>
                <a:schemeClr val="dk1"/>
              </a:buClr>
              <a:buSzPct val="100000"/>
              <a:buFont typeface="Arial"/>
              <a:buNone/>
            </a:pPr>
            <a:endParaRPr lang="en-GB" dirty="0">
              <a:solidFill>
                <a:srgbClr val="FF0000"/>
              </a:solidFill>
            </a:endParaRPr>
          </a:p>
          <a:p>
            <a:endParaRPr lang="en-US" dirty="0"/>
          </a:p>
        </p:txBody>
      </p:sp>
      <p:sp>
        <p:nvSpPr>
          <p:cNvPr id="4" name="Slide Number Placeholder 3"/>
          <p:cNvSpPr>
            <a:spLocks noGrp="1"/>
          </p:cNvSpPr>
          <p:nvPr>
            <p:ph type="sldNum" sz="quarter" idx="5"/>
          </p:nvPr>
        </p:nvSpPr>
        <p:spPr/>
        <p:txBody>
          <a:bodyPr/>
          <a:lstStyle/>
          <a:p>
            <a:fld id="{22D84467-4F1F-4120-B55F-3B91B951977B}" type="slidenum">
              <a:rPr lang="en-US" smtClean="0"/>
              <a:t>3</a:t>
            </a:fld>
            <a:endParaRPr lang="en-US"/>
          </a:p>
        </p:txBody>
      </p:sp>
    </p:spTree>
    <p:extLst>
      <p:ext uri="{BB962C8B-B14F-4D97-AF65-F5344CB8AC3E}">
        <p14:creationId xmlns:p14="http://schemas.microsoft.com/office/powerpoint/2010/main" val="1428288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3199186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lang="en-GB" dirty="0">
              <a:solidFill>
                <a:srgbClr val="FF0000"/>
              </a:solidFill>
            </a:endParaRPr>
          </a:p>
        </p:txBody>
      </p:sp>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9214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lvl="0" rtl="0">
              <a:lnSpc>
                <a:spcPct val="90000"/>
              </a:lnSpc>
              <a:spcBef>
                <a:spcPts val="0"/>
              </a:spcBef>
              <a:buClr>
                <a:schemeClr val="dk1"/>
              </a:buClr>
              <a:buSzPct val="25000"/>
              <a:buFont typeface="Arial"/>
              <a:buNone/>
            </a:pPr>
            <a:r>
              <a:rPr lang="en-GB" sz="1400" dirty="0">
                <a:solidFill>
                  <a:srgbClr val="FF0000"/>
                </a:solidFill>
                <a:latin typeface="Calibri"/>
                <a:ea typeface="Calibri"/>
                <a:cs typeface="Calibri"/>
                <a:sym typeface="Calibri"/>
              </a:rPr>
              <a:t>Goal setting is an essential step in the therapeutic process, allowing a collaboration between therapist and client, and needs to cover both Distal and Proximal goals. GAS is one way of developing goals that are meaningful to the client whilst providing a quantified measure for the clients, therapist and other professionals. GAS is most typically used when a therapy is highly individualised with diverse outcomes such as that of Sensory Integration therapy. </a:t>
            </a:r>
          </a:p>
        </p:txBody>
      </p:sp>
    </p:spTree>
    <p:extLst>
      <p:ext uri="{BB962C8B-B14F-4D97-AF65-F5344CB8AC3E}">
        <p14:creationId xmlns:p14="http://schemas.microsoft.com/office/powerpoint/2010/main" val="2494416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8689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r>
              <a:rPr lang="en-GB" dirty="0">
                <a:solidFill>
                  <a:srgbClr val="FF0000"/>
                </a:solidFill>
              </a:rPr>
              <a:t>Outcome Measures are an important part of the therapeutic process. The outcome measure you select when delivering Sensory Integration therapy will need to demonstrate change in sensory motor functions and change in areas of participation that the intervention is targeting. </a:t>
            </a:r>
          </a:p>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r>
              <a:rPr lang="en-GB" dirty="0">
                <a:solidFill>
                  <a:srgbClr val="FF0000"/>
                </a:solidFill>
              </a:rPr>
              <a:t>Think about outcome measures you are already using in practice and how you might apply these to therapy? Consider ways of collecting outcome measures on distal goals - Who can help you monitor these? caregivers, teachers or the client themselves?</a:t>
            </a:r>
          </a:p>
        </p:txBody>
      </p:sp>
    </p:spTree>
    <p:extLst>
      <p:ext uri="{BB962C8B-B14F-4D97-AF65-F5344CB8AC3E}">
        <p14:creationId xmlns:p14="http://schemas.microsoft.com/office/powerpoint/2010/main" val="4033243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406400" algn="l" rtl="0">
              <a:lnSpc>
                <a:spcPct val="90000"/>
              </a:lnSpc>
              <a:spcBef>
                <a:spcPts val="0"/>
              </a:spcBef>
              <a:spcAft>
                <a:spcPts val="0"/>
              </a:spcAft>
              <a:buClr>
                <a:schemeClr val="dk1"/>
              </a:buClr>
              <a:buSzPct val="100000"/>
              <a:buFont typeface="Calibri"/>
            </a:pPr>
            <a:r>
              <a:rPr lang="en-GB" dirty="0">
                <a:solidFill>
                  <a:srgbClr val="FF0000"/>
                </a:solidFill>
              </a:rPr>
              <a:t>effectiveness as an intervention. </a:t>
            </a:r>
          </a:p>
        </p:txBody>
      </p:sp>
    </p:spTree>
    <p:extLst>
      <p:ext uri="{BB962C8B-B14F-4D97-AF65-F5344CB8AC3E}">
        <p14:creationId xmlns:p14="http://schemas.microsoft.com/office/powerpoint/2010/main" val="1389435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406400" algn="l" rtl="0">
              <a:lnSpc>
                <a:spcPct val="90000"/>
              </a:lnSpc>
              <a:spcBef>
                <a:spcPts val="0"/>
              </a:spcBef>
              <a:spcAft>
                <a:spcPts val="0"/>
              </a:spcAft>
              <a:buClr>
                <a:schemeClr val="dk1"/>
              </a:buClr>
              <a:buSzPct val="100000"/>
              <a:buFont typeface="Calibri"/>
            </a:pPr>
            <a:r>
              <a:rPr lang="en-GB" dirty="0">
                <a:solidFill>
                  <a:srgbClr val="FF0000"/>
                </a:solidFill>
              </a:rPr>
              <a:t>. </a:t>
            </a:r>
          </a:p>
        </p:txBody>
      </p:sp>
    </p:spTree>
    <p:extLst>
      <p:ext uri="{BB962C8B-B14F-4D97-AF65-F5344CB8AC3E}">
        <p14:creationId xmlns:p14="http://schemas.microsoft.com/office/powerpoint/2010/main" val="733821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406400" algn="l" rtl="0">
              <a:lnSpc>
                <a:spcPct val="90000"/>
              </a:lnSpc>
              <a:spcBef>
                <a:spcPts val="0"/>
              </a:spcBef>
              <a:spcAft>
                <a:spcPts val="0"/>
              </a:spcAft>
              <a:buClr>
                <a:schemeClr val="dk1"/>
              </a:buClr>
              <a:buSzPct val="100000"/>
              <a:buFont typeface="Calibri"/>
            </a:pPr>
            <a:r>
              <a:rPr lang="en-GB" dirty="0"/>
              <a:t>Therapist Training and Experience</a:t>
            </a:r>
          </a:p>
          <a:p>
            <a:pPr marL="457200" marR="0" lvl="0" indent="-228600" algn="l" rtl="0">
              <a:lnSpc>
                <a:spcPct val="90000"/>
              </a:lnSpc>
              <a:spcBef>
                <a:spcPts val="0"/>
              </a:spcBef>
              <a:spcAft>
                <a:spcPts val="0"/>
              </a:spcAft>
            </a:pPr>
            <a:r>
              <a:rPr lang="en-GB" dirty="0"/>
              <a:t>Safety Measures</a:t>
            </a:r>
          </a:p>
          <a:p>
            <a:pPr marL="457200" marR="0" lvl="0" indent="-228600" algn="l" rtl="0">
              <a:lnSpc>
                <a:spcPct val="90000"/>
              </a:lnSpc>
              <a:spcBef>
                <a:spcPts val="0"/>
              </a:spcBef>
              <a:spcAft>
                <a:spcPts val="0"/>
              </a:spcAft>
            </a:pPr>
            <a:r>
              <a:rPr lang="en-GB" dirty="0"/>
              <a:t>Equipment and Space. </a:t>
            </a:r>
          </a:p>
          <a:p>
            <a:pPr marL="457200" marR="0" lvl="0" indent="-228600" algn="l" rtl="0">
              <a:lnSpc>
                <a:spcPct val="90000"/>
              </a:lnSpc>
              <a:spcBef>
                <a:spcPts val="0"/>
              </a:spcBef>
              <a:spcAft>
                <a:spcPts val="0"/>
              </a:spcAft>
            </a:pPr>
            <a:r>
              <a:rPr lang="en-GB" dirty="0"/>
              <a:t>Collaboration with Key Stakeholders</a:t>
            </a:r>
          </a:p>
          <a:p>
            <a:pPr marL="457200" marR="0" lvl="0" indent="-228600" algn="l" rtl="0">
              <a:lnSpc>
                <a:spcPct val="90000"/>
              </a:lnSpc>
              <a:spcBef>
                <a:spcPts val="0"/>
              </a:spcBef>
              <a:spcAft>
                <a:spcPts val="0"/>
              </a:spcAft>
            </a:pPr>
            <a:r>
              <a:rPr lang="en-GB" dirty="0"/>
              <a:t>Adapting Activities and Modifying Routines and the Environment</a:t>
            </a:r>
          </a:p>
          <a:p>
            <a:pPr marL="457200" marR="0" lvl="0" indent="-228600" algn="l" rtl="0">
              <a:lnSpc>
                <a:spcPct val="90000"/>
              </a:lnSpc>
              <a:spcBef>
                <a:spcPts val="0"/>
              </a:spcBef>
              <a:spcAft>
                <a:spcPts val="0"/>
              </a:spcAft>
            </a:pPr>
            <a:r>
              <a:rPr lang="en-GB" dirty="0"/>
              <a:t>Dosage</a:t>
            </a:r>
          </a:p>
          <a:p>
            <a:pPr marL="457200" marR="0" lvl="0" indent="-228600" algn="l" rtl="0">
              <a:lnSpc>
                <a:spcPct val="90000"/>
              </a:lnSpc>
              <a:spcBef>
                <a:spcPts val="0"/>
              </a:spcBef>
              <a:spcAft>
                <a:spcPts val="0"/>
              </a:spcAft>
            </a:pPr>
            <a:r>
              <a:rPr lang="en-GB" dirty="0"/>
              <a:t>Preparing for the Intervention</a:t>
            </a:r>
          </a:p>
          <a:p>
            <a:pPr marL="457200" marR="0" lvl="0" indent="-228600" algn="l" rtl="0">
              <a:lnSpc>
                <a:spcPct val="90000"/>
              </a:lnSpc>
              <a:spcBef>
                <a:spcPts val="0"/>
              </a:spcBef>
              <a:spcAft>
                <a:spcPts val="0"/>
              </a:spcAft>
            </a:pPr>
            <a:r>
              <a:rPr lang="en-GB" dirty="0"/>
              <a:t>Assessing Adherence to the Intervention Plan (Fidelity)</a:t>
            </a:r>
          </a:p>
          <a:p>
            <a:pPr marL="0" marR="0" lvl="0" indent="0" algn="l" rtl="0">
              <a:lnSpc>
                <a:spcPct val="90000"/>
              </a:lnSpc>
              <a:spcBef>
                <a:spcPts val="0"/>
              </a:spcBef>
              <a:spcAft>
                <a:spcPts val="0"/>
              </a:spcAft>
              <a:buNone/>
            </a:pPr>
            <a:endParaRPr lang="en-GB" dirty="0"/>
          </a:p>
          <a:p>
            <a:pPr marL="0" marR="0" lvl="0" indent="0" algn="l" rtl="0">
              <a:lnSpc>
                <a:spcPct val="90000"/>
              </a:lnSpc>
              <a:spcBef>
                <a:spcPts val="0"/>
              </a:spcBef>
              <a:spcAft>
                <a:spcPts val="0"/>
              </a:spcAft>
              <a:buNone/>
            </a:pPr>
            <a:r>
              <a:rPr lang="en-GB" dirty="0"/>
              <a:t>(</a:t>
            </a:r>
            <a:r>
              <a:rPr lang="en-GB" dirty="0" err="1"/>
              <a:t>Schaff</a:t>
            </a:r>
            <a:r>
              <a:rPr lang="en-GB" dirty="0"/>
              <a:t> and </a:t>
            </a:r>
            <a:r>
              <a:rPr lang="en-GB" dirty="0" err="1"/>
              <a:t>Mailoux</a:t>
            </a:r>
            <a:r>
              <a:rPr lang="en-GB" dirty="0"/>
              <a:t>. 20150</a:t>
            </a:r>
          </a:p>
          <a:p>
            <a:pPr marL="0" marR="0" lvl="0" indent="0" algn="l" rtl="0">
              <a:spcBef>
                <a:spcPts val="0"/>
              </a:spcBef>
              <a:buSzPct val="25000"/>
              <a:buFont typeface="Arial"/>
              <a:buNone/>
            </a:pPr>
            <a:endParaRPr lang="en-GB" dirty="0">
              <a:solidFill>
                <a:srgbClr val="FF0000"/>
              </a:solidFill>
            </a:endParaRPr>
          </a:p>
          <a:p>
            <a:pPr marL="0" marR="0" lvl="0" indent="0" algn="l" rtl="0">
              <a:spcBef>
                <a:spcPts val="0"/>
              </a:spcBef>
              <a:buSzPct val="25000"/>
              <a:buFont typeface="Arial"/>
              <a:buNone/>
            </a:pPr>
            <a:endParaRPr lang="en-GB" dirty="0">
              <a:solidFill>
                <a:srgbClr val="FF0000"/>
              </a:solidFill>
            </a:endParaRPr>
          </a:p>
          <a:p>
            <a:pPr marL="0" marR="0" lvl="0" indent="0" algn="l" rtl="0">
              <a:spcBef>
                <a:spcPts val="0"/>
              </a:spcBef>
              <a:buSzPct val="25000"/>
              <a:buFont typeface="Arial"/>
              <a:buNone/>
            </a:pPr>
            <a:r>
              <a:rPr lang="en-GB" dirty="0">
                <a:solidFill>
                  <a:srgbClr val="FF0000"/>
                </a:solidFill>
              </a:rPr>
              <a:t>In order to deliver ASI, there needs to be additional preparation, in order to ensure the effectiveness of the intervention.  </a:t>
            </a:r>
          </a:p>
          <a:p>
            <a:pPr marL="0" marR="0" lvl="0" indent="0" algn="l" rtl="0">
              <a:spcBef>
                <a:spcPts val="0"/>
              </a:spcBef>
              <a:buSzPct val="25000"/>
              <a:buFont typeface="Arial"/>
              <a:buNone/>
            </a:pPr>
            <a:endParaRPr sz="1200" dirty="0">
              <a:solidFill>
                <a:srgbClr val="FF0000"/>
              </a:solidFill>
            </a:endParaRPr>
          </a:p>
          <a:p>
            <a:pPr marL="457200" lvl="0" indent="-304800" rtl="0">
              <a:lnSpc>
                <a:spcPct val="90000"/>
              </a:lnSpc>
              <a:spcBef>
                <a:spcPts val="0"/>
              </a:spcBef>
              <a:buClr>
                <a:srgbClr val="FF0000"/>
              </a:buClr>
              <a:buSzPct val="100000"/>
              <a:buFont typeface="Calibri"/>
              <a:buChar char="-"/>
            </a:pPr>
            <a:r>
              <a:rPr lang="en-GB" sz="1200" b="1" dirty="0">
                <a:solidFill>
                  <a:srgbClr val="FF0000"/>
                </a:solidFill>
                <a:latin typeface="Calibri"/>
                <a:ea typeface="Calibri"/>
                <a:cs typeface="Calibri"/>
                <a:sym typeface="Calibri"/>
              </a:rPr>
              <a:t>Therapist Training and Experience</a:t>
            </a:r>
            <a:r>
              <a:rPr lang="en-GB" sz="1200" dirty="0">
                <a:solidFill>
                  <a:srgbClr val="FF0000"/>
                </a:solidFill>
                <a:latin typeface="Calibri"/>
                <a:ea typeface="Calibri"/>
                <a:cs typeface="Calibri"/>
                <a:sym typeface="Calibri"/>
              </a:rPr>
              <a:t> - Therapist delivering ASI have to have post-graduate training. In the UK, this is to level ⅔ on the SI Networks modular pathway</a:t>
            </a:r>
          </a:p>
          <a:p>
            <a:pPr marL="457200" lvl="0" indent="-304800" rtl="0">
              <a:lnSpc>
                <a:spcPct val="90000"/>
              </a:lnSpc>
              <a:spcBef>
                <a:spcPts val="0"/>
              </a:spcBef>
              <a:buClr>
                <a:srgbClr val="FF0000"/>
              </a:buClr>
              <a:buSzPct val="100000"/>
              <a:buChar char="-"/>
            </a:pPr>
            <a:r>
              <a:rPr lang="en-GB" sz="1200" b="1" dirty="0">
                <a:solidFill>
                  <a:srgbClr val="FF0000"/>
                </a:solidFill>
                <a:latin typeface="Calibri"/>
                <a:ea typeface="Calibri"/>
                <a:cs typeface="Calibri"/>
                <a:sym typeface="Calibri"/>
              </a:rPr>
              <a:t>Safety Measures</a:t>
            </a:r>
            <a:r>
              <a:rPr lang="en-GB" sz="1200" dirty="0">
                <a:solidFill>
                  <a:srgbClr val="FF0000"/>
                </a:solidFill>
                <a:latin typeface="Calibri"/>
                <a:ea typeface="Calibri"/>
                <a:cs typeface="Calibri"/>
                <a:sym typeface="Calibri"/>
              </a:rPr>
              <a:t> - As a therapist it is essential that you build a therapeutic rapport with the child, so that feel emotionally and psychologically safe in order to explore situations or sensory stimuli that challenges. Ensuring physical safety of the environment, with protective mats and cushions for the floor and walls. </a:t>
            </a:r>
          </a:p>
          <a:p>
            <a:pPr marL="457200" lvl="0" indent="-304800" rtl="0">
              <a:lnSpc>
                <a:spcPct val="90000"/>
              </a:lnSpc>
              <a:spcBef>
                <a:spcPts val="0"/>
              </a:spcBef>
              <a:buClr>
                <a:srgbClr val="FF0000"/>
              </a:buClr>
              <a:buSzPct val="100000"/>
              <a:buChar char="-"/>
            </a:pPr>
            <a:r>
              <a:rPr lang="en-GB" sz="1200" b="1" dirty="0">
                <a:solidFill>
                  <a:srgbClr val="FF0000"/>
                </a:solidFill>
                <a:latin typeface="Calibri"/>
                <a:ea typeface="Calibri"/>
                <a:cs typeface="Calibri"/>
                <a:sym typeface="Calibri"/>
              </a:rPr>
              <a:t>Equipment and Space</a:t>
            </a:r>
            <a:r>
              <a:rPr lang="en-GB" dirty="0">
                <a:solidFill>
                  <a:srgbClr val="FF0000"/>
                </a:solidFill>
              </a:rPr>
              <a:t> - Providing opportunities for vestibular and proprioceptive input requires large body movements, which will require an adequate amount of space for specifically designed equipment. </a:t>
            </a:r>
            <a:r>
              <a:rPr lang="en-GB" sz="1200" dirty="0">
                <a:solidFill>
                  <a:srgbClr val="FF0000"/>
                </a:solidFill>
                <a:latin typeface="Calibri"/>
                <a:ea typeface="Calibri"/>
                <a:cs typeface="Calibri"/>
                <a:sym typeface="Calibri"/>
              </a:rPr>
              <a:t> </a:t>
            </a:r>
          </a:p>
          <a:p>
            <a:pPr marL="457200" lvl="0" indent="-304800" rtl="0">
              <a:lnSpc>
                <a:spcPct val="90000"/>
              </a:lnSpc>
              <a:spcBef>
                <a:spcPts val="0"/>
              </a:spcBef>
              <a:buClr>
                <a:srgbClr val="FF0000"/>
              </a:buClr>
              <a:buSzPct val="100000"/>
              <a:buChar char="-"/>
            </a:pPr>
            <a:r>
              <a:rPr lang="en-GB" sz="1200" b="1" dirty="0">
                <a:solidFill>
                  <a:srgbClr val="FF0000"/>
                </a:solidFill>
                <a:latin typeface="Calibri"/>
                <a:ea typeface="Calibri"/>
                <a:cs typeface="Calibri"/>
                <a:sym typeface="Calibri"/>
              </a:rPr>
              <a:t>Collaboration with Key Stakeholders</a:t>
            </a:r>
            <a:r>
              <a:rPr lang="en-GB" sz="1200" dirty="0">
                <a:solidFill>
                  <a:srgbClr val="FF0000"/>
                </a:solidFill>
                <a:latin typeface="Calibri"/>
                <a:ea typeface="Calibri"/>
                <a:cs typeface="Calibri"/>
                <a:sym typeface="Calibri"/>
              </a:rPr>
              <a:t> -  Collaboration with stakeholders such as parents and carers is </a:t>
            </a:r>
            <a:r>
              <a:rPr lang="en-GB" sz="1200" dirty="0" err="1">
                <a:solidFill>
                  <a:srgbClr val="FF0000"/>
                </a:solidFill>
                <a:latin typeface="Calibri"/>
                <a:ea typeface="Calibri"/>
                <a:cs typeface="Calibri"/>
                <a:sym typeface="Calibri"/>
              </a:rPr>
              <a:t>essention</a:t>
            </a:r>
            <a:r>
              <a:rPr lang="en-GB" sz="1200" dirty="0">
                <a:solidFill>
                  <a:srgbClr val="FF0000"/>
                </a:solidFill>
                <a:latin typeface="Calibri"/>
                <a:ea typeface="Calibri"/>
                <a:cs typeface="Calibri"/>
                <a:sym typeface="Calibri"/>
              </a:rPr>
              <a:t>. The therapist ‘’should be taking every opportunity possible to ensure that the child sensory integrative needs are being addressed from multitude perspectives’’, such as education on simple adaptations to the environment for caregivers or teachers. </a:t>
            </a:r>
          </a:p>
          <a:p>
            <a:pPr marL="457200" lvl="0" indent="-304800" rtl="0">
              <a:lnSpc>
                <a:spcPct val="90000"/>
              </a:lnSpc>
              <a:spcBef>
                <a:spcPts val="0"/>
              </a:spcBef>
              <a:buClr>
                <a:srgbClr val="FF0000"/>
              </a:buClr>
              <a:buSzPct val="100000"/>
              <a:buChar char="-"/>
            </a:pPr>
            <a:r>
              <a:rPr lang="en-GB" sz="1200" b="1" dirty="0">
                <a:solidFill>
                  <a:srgbClr val="FF0000"/>
                </a:solidFill>
                <a:latin typeface="Calibri"/>
                <a:ea typeface="Calibri"/>
                <a:cs typeface="Calibri"/>
                <a:sym typeface="Calibri"/>
              </a:rPr>
              <a:t>Adapting Activities and Modifying Routines and the Environment </a:t>
            </a:r>
            <a:r>
              <a:rPr lang="en-GB" sz="1200" dirty="0">
                <a:solidFill>
                  <a:srgbClr val="FF0000"/>
                </a:solidFill>
                <a:latin typeface="Calibri"/>
                <a:ea typeface="Calibri"/>
                <a:cs typeface="Calibri"/>
                <a:sym typeface="Calibri"/>
              </a:rPr>
              <a:t> - Stakeholders may wish to adapted some activities, routines or environment in order to support the clients sensory integration difficulties. Such as providing ‘movement brakes’ during the day at school. </a:t>
            </a:r>
          </a:p>
          <a:p>
            <a:pPr marL="457200" lvl="0" indent="-304800" rtl="0">
              <a:lnSpc>
                <a:spcPct val="90000"/>
              </a:lnSpc>
              <a:spcBef>
                <a:spcPts val="0"/>
              </a:spcBef>
              <a:buClr>
                <a:srgbClr val="FF0000"/>
              </a:buClr>
              <a:buSzPct val="100000"/>
              <a:buChar char="-"/>
            </a:pPr>
            <a:r>
              <a:rPr lang="en-GB" sz="1200" b="1" dirty="0">
                <a:solidFill>
                  <a:srgbClr val="FF0000"/>
                </a:solidFill>
                <a:latin typeface="Calibri"/>
                <a:ea typeface="Calibri"/>
                <a:cs typeface="Calibri"/>
                <a:sym typeface="Calibri"/>
              </a:rPr>
              <a:t>Dosage</a:t>
            </a:r>
            <a:r>
              <a:rPr lang="en-GB" sz="1200" dirty="0">
                <a:solidFill>
                  <a:srgbClr val="FF0000"/>
                </a:solidFill>
                <a:latin typeface="Calibri"/>
                <a:ea typeface="Calibri"/>
                <a:cs typeface="Calibri"/>
                <a:sym typeface="Calibri"/>
              </a:rPr>
              <a:t> - The length and intensity of the intervention will depend on the child needs, however an intensive intervention has been shown to be effective in some cases. </a:t>
            </a:r>
          </a:p>
          <a:p>
            <a:pPr marL="457200" lvl="0" indent="-304800" rtl="0">
              <a:lnSpc>
                <a:spcPct val="90000"/>
              </a:lnSpc>
              <a:spcBef>
                <a:spcPts val="0"/>
              </a:spcBef>
              <a:buClr>
                <a:srgbClr val="FF0000"/>
              </a:buClr>
              <a:buSzPct val="100000"/>
              <a:buChar char="-"/>
            </a:pPr>
            <a:r>
              <a:rPr lang="en-GB" sz="1200" b="1" dirty="0">
                <a:solidFill>
                  <a:srgbClr val="FF0000"/>
                </a:solidFill>
                <a:latin typeface="Calibri"/>
                <a:ea typeface="Calibri"/>
                <a:cs typeface="Calibri"/>
                <a:sym typeface="Calibri"/>
              </a:rPr>
              <a:t>Preparing for the Intervention </a:t>
            </a:r>
            <a:r>
              <a:rPr lang="en-GB" sz="1200" dirty="0">
                <a:solidFill>
                  <a:srgbClr val="FF0000"/>
                </a:solidFill>
                <a:latin typeface="Calibri"/>
                <a:ea typeface="Calibri"/>
                <a:cs typeface="Calibri"/>
                <a:sym typeface="Calibri"/>
              </a:rPr>
              <a:t> - Planning exactly how you will deliver the intervention and what the intervention or treatment plan looks like</a:t>
            </a:r>
            <a:r>
              <a:rPr lang="en-GB" sz="1200" b="1" dirty="0">
                <a:solidFill>
                  <a:srgbClr val="FF0000"/>
                </a:solidFill>
                <a:latin typeface="Calibri"/>
                <a:ea typeface="Calibri"/>
                <a:cs typeface="Calibri"/>
                <a:sym typeface="Calibri"/>
              </a:rPr>
              <a:t>. </a:t>
            </a:r>
          </a:p>
          <a:p>
            <a:pPr marL="457200" lvl="0" indent="-304800" rtl="0">
              <a:lnSpc>
                <a:spcPct val="90000"/>
              </a:lnSpc>
              <a:spcBef>
                <a:spcPts val="0"/>
              </a:spcBef>
              <a:buClr>
                <a:srgbClr val="FF0000"/>
              </a:buClr>
              <a:buSzPct val="100000"/>
              <a:buChar char="-"/>
            </a:pPr>
            <a:r>
              <a:rPr lang="en-GB" sz="1200" b="1" dirty="0">
                <a:solidFill>
                  <a:srgbClr val="FF0000"/>
                </a:solidFill>
                <a:latin typeface="Calibri"/>
                <a:ea typeface="Calibri"/>
                <a:cs typeface="Calibri"/>
                <a:sym typeface="Calibri"/>
              </a:rPr>
              <a:t>Assessing Adherence to the Intervention Plan (Fidelity) </a:t>
            </a:r>
            <a:r>
              <a:rPr lang="en-GB" dirty="0">
                <a:solidFill>
                  <a:srgbClr val="FF0000"/>
                </a:solidFill>
              </a:rPr>
              <a:t>- Parham et al (2007), developed the ASI Fidelity measure in order to ensure that the ASI approach was being delivered in a way that adhered to its core principles and was being delivered in a way that ensured its effectiveness as an intervention. </a:t>
            </a:r>
          </a:p>
        </p:txBody>
      </p:sp>
    </p:spTree>
    <p:extLst>
      <p:ext uri="{BB962C8B-B14F-4D97-AF65-F5344CB8AC3E}">
        <p14:creationId xmlns:p14="http://schemas.microsoft.com/office/powerpoint/2010/main" val="1594757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406400" algn="l" rtl="0">
              <a:lnSpc>
                <a:spcPct val="90000"/>
              </a:lnSpc>
              <a:spcBef>
                <a:spcPts val="0"/>
              </a:spcBef>
              <a:spcAft>
                <a:spcPts val="0"/>
              </a:spcAft>
              <a:buClr>
                <a:schemeClr val="dk1"/>
              </a:buClr>
              <a:buSzPct val="100000"/>
              <a:buFont typeface="Calibri"/>
            </a:pPr>
            <a:r>
              <a:rPr lang="en-GB" dirty="0">
                <a:solidFill>
                  <a:srgbClr val="FF0000"/>
                </a:solidFill>
              </a:rPr>
              <a:t>its effectiveness as an intervention. </a:t>
            </a:r>
          </a:p>
        </p:txBody>
      </p:sp>
    </p:spTree>
    <p:extLst>
      <p:ext uri="{BB962C8B-B14F-4D97-AF65-F5344CB8AC3E}">
        <p14:creationId xmlns:p14="http://schemas.microsoft.com/office/powerpoint/2010/main" val="3949070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lang="en-GB" dirty="0">
              <a:solidFill>
                <a:srgbClr val="FF0000"/>
              </a:solidFill>
            </a:endParaRPr>
          </a:p>
        </p:txBody>
      </p:sp>
    </p:spTree>
    <p:extLst>
      <p:ext uri="{BB962C8B-B14F-4D97-AF65-F5344CB8AC3E}">
        <p14:creationId xmlns:p14="http://schemas.microsoft.com/office/powerpoint/2010/main" val="126314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a:ea typeface="MS PGothic" charset="0"/>
                <a:cs typeface="Arial"/>
              </a:rPr>
              <a:t>The use of data to inform and guide: the assessment process </a:t>
            </a:r>
            <a:r>
              <a:rPr lang="en-US" sz="1050" dirty="0">
                <a:latin typeface="Arial"/>
                <a:ea typeface="MS PGothic" charset="0"/>
                <a:cs typeface="Arial"/>
              </a:rPr>
              <a:t> and </a:t>
            </a:r>
            <a:r>
              <a:rPr lang="en-US" sz="1200" dirty="0">
                <a:latin typeface="Arial"/>
                <a:ea typeface="MS PGothic" charset="0"/>
                <a:cs typeface="Arial"/>
              </a:rPr>
              <a:t>clinical reasoning – lay this out like this.</a:t>
            </a:r>
          </a:p>
          <a:p>
            <a:r>
              <a:rPr lang="en-US" sz="1200" dirty="0">
                <a:latin typeface="Arial"/>
                <a:ea typeface="MS PGothic" charset="0"/>
                <a:cs typeface="Arial"/>
              </a:rPr>
              <a:t>Analysis and interpretation of assessment data to identify the sensory motor factors </a:t>
            </a:r>
            <a:r>
              <a:rPr lang="en-US" sz="1200" dirty="0" err="1">
                <a:latin typeface="Arial"/>
                <a:ea typeface="MS PGothic" charset="0"/>
                <a:cs typeface="Arial"/>
              </a:rPr>
              <a:t>hypothesised</a:t>
            </a:r>
            <a:r>
              <a:rPr lang="en-US" sz="1200" dirty="0">
                <a:latin typeface="Arial"/>
                <a:ea typeface="MS PGothic" charset="0"/>
                <a:cs typeface="Arial"/>
              </a:rPr>
              <a:t> to impact on participation in activities of everyday life. </a:t>
            </a:r>
          </a:p>
          <a:p>
            <a:endParaRPr lang="en-US" sz="1200" dirty="0">
              <a:latin typeface="Arial"/>
              <a:ea typeface="MS PGothic" charset="0"/>
              <a:cs typeface="Arial"/>
            </a:endParaRPr>
          </a:p>
          <a:p>
            <a:r>
              <a:rPr lang="en-US" sz="1200" dirty="0">
                <a:latin typeface="Arial"/>
                <a:ea typeface="MS PGothic" charset="0"/>
                <a:cs typeface="Arial"/>
              </a:rPr>
              <a:t>intervention planning</a:t>
            </a:r>
          </a:p>
          <a:p>
            <a:r>
              <a:rPr lang="en-US" sz="1200" dirty="0">
                <a:latin typeface="Arial"/>
                <a:ea typeface="MS PGothic" charset="0"/>
                <a:cs typeface="Arial"/>
              </a:rPr>
              <a:t>Proximal (sensory motor) and distal (participation-based) goals and outcomes identified and measured.</a:t>
            </a:r>
          </a:p>
          <a:p>
            <a:endParaRPr lang="en-US" dirty="0"/>
          </a:p>
        </p:txBody>
      </p:sp>
      <p:sp>
        <p:nvSpPr>
          <p:cNvPr id="4" name="Slide Number Placeholder 3"/>
          <p:cNvSpPr>
            <a:spLocks noGrp="1"/>
          </p:cNvSpPr>
          <p:nvPr>
            <p:ph type="sldNum" sz="quarter" idx="10"/>
          </p:nvPr>
        </p:nvSpPr>
        <p:spPr/>
        <p:txBody>
          <a:bodyPr/>
          <a:lstStyle/>
          <a:p>
            <a:fld id="{5951A868-DBF3-4937-95E1-4E0164873626}"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3693217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lang="en-GB" dirty="0">
              <a:solidFill>
                <a:srgbClr val="FF0000"/>
              </a:solidFill>
            </a:endParaRPr>
          </a:p>
        </p:txBody>
      </p:sp>
    </p:spTree>
    <p:extLst>
      <p:ext uri="{BB962C8B-B14F-4D97-AF65-F5344CB8AC3E}">
        <p14:creationId xmlns:p14="http://schemas.microsoft.com/office/powerpoint/2010/main" val="2898399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lang="en-GB" dirty="0">
              <a:solidFill>
                <a:srgbClr val="FF0000"/>
              </a:solidFill>
            </a:endParaRPr>
          </a:p>
        </p:txBody>
      </p:sp>
    </p:spTree>
    <p:extLst>
      <p:ext uri="{BB962C8B-B14F-4D97-AF65-F5344CB8AC3E}">
        <p14:creationId xmlns:p14="http://schemas.microsoft.com/office/powerpoint/2010/main" val="2338048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lang="en-GB" dirty="0">
              <a:solidFill>
                <a:srgbClr val="FF0000"/>
              </a:solidFill>
            </a:endParaRPr>
          </a:p>
        </p:txBody>
      </p:sp>
    </p:spTree>
    <p:extLst>
      <p:ext uri="{BB962C8B-B14F-4D97-AF65-F5344CB8AC3E}">
        <p14:creationId xmlns:p14="http://schemas.microsoft.com/office/powerpoint/2010/main" val="15526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lang="en-GB" dirty="0">
              <a:solidFill>
                <a:srgbClr val="FF0000"/>
              </a:solidFill>
            </a:endParaRPr>
          </a:p>
        </p:txBody>
      </p:sp>
    </p:spTree>
    <p:extLst>
      <p:ext uri="{BB962C8B-B14F-4D97-AF65-F5344CB8AC3E}">
        <p14:creationId xmlns:p14="http://schemas.microsoft.com/office/powerpoint/2010/main" val="2188882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lang="en-GB" dirty="0">
              <a:solidFill>
                <a:srgbClr val="FF0000"/>
              </a:solidFill>
            </a:endParaRPr>
          </a:p>
        </p:txBody>
      </p:sp>
    </p:spTree>
    <p:extLst>
      <p:ext uri="{BB962C8B-B14F-4D97-AF65-F5344CB8AC3E}">
        <p14:creationId xmlns:p14="http://schemas.microsoft.com/office/powerpoint/2010/main" val="3180325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1" name="Shape 231"/>
          <p:cNvSpPr txBox="1">
            <a:spLocks noGrp="1"/>
          </p:cNvSpPr>
          <p:nvPr>
            <p:ph type="body" idx="1"/>
          </p:nvPr>
        </p:nvSpPr>
        <p:spPr>
          <a:xfrm>
            <a:off x="685800" y="4400548"/>
            <a:ext cx="5486409" cy="3600448"/>
          </a:xfrm>
          <a:prstGeom prst="rect">
            <a:avLst/>
          </a:prstGeom>
          <a:noFill/>
          <a:ln>
            <a:noFill/>
          </a:ln>
        </p:spPr>
        <p:txBody>
          <a:bodyPr lIns="93500" tIns="46750" rIns="93500" bIns="46750" anchor="t" anchorCtr="0">
            <a:noAutofit/>
          </a:bodyPr>
          <a:lstStyle/>
          <a:p>
            <a:pPr marL="0" marR="0" lvl="0" indent="0" algn="l" rtl="0">
              <a:spcBef>
                <a:spcPts val="0"/>
              </a:spcBef>
              <a:spcAft>
                <a:spcPts val="0"/>
              </a:spcAft>
              <a:buClr>
                <a:schemeClr val="dk1"/>
              </a:buClr>
              <a:buSzPct val="25000"/>
              <a:buFont typeface="Calibri"/>
              <a:buNone/>
            </a:pPr>
            <a:endParaRPr lang="en-GB" sz="1200" b="0" i="0" u="none" strike="noStrike" cap="none" dirty="0">
              <a:solidFill>
                <a:schemeClr val="dk1"/>
              </a:solidFill>
              <a:latin typeface="Calibri"/>
              <a:ea typeface="Calibri"/>
              <a:cs typeface="Calibri"/>
              <a:sym typeface="Calibri"/>
            </a:endParaRPr>
          </a:p>
        </p:txBody>
      </p:sp>
      <p:sp>
        <p:nvSpPr>
          <p:cNvPr id="232" name="Shape 232"/>
          <p:cNvSpPr txBox="1">
            <a:spLocks noGrp="1"/>
          </p:cNvSpPr>
          <p:nvPr>
            <p:ph type="sldNum" idx="12"/>
          </p:nvPr>
        </p:nvSpPr>
        <p:spPr>
          <a:xfrm>
            <a:off x="3884619" y="8685213"/>
            <a:ext cx="2971804" cy="458785"/>
          </a:xfrm>
          <a:prstGeom prst="rect">
            <a:avLst/>
          </a:prstGeom>
          <a:noFill/>
          <a:ln>
            <a:noFill/>
          </a:ln>
        </p:spPr>
        <p:txBody>
          <a:bodyPr lIns="93500" tIns="46750" rIns="93500" bIns="4675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300" b="0" i="0" u="none" strike="noStrike" cap="none">
                <a:solidFill>
                  <a:schemeClr val="dk1"/>
                </a:solidFill>
                <a:latin typeface="Calibri"/>
                <a:ea typeface="Calibri"/>
                <a:cs typeface="Calibri"/>
                <a:sym typeface="Calibri"/>
              </a:rPr>
              <a:t>28</a:t>
            </a:fld>
            <a:endParaRPr lang="en-GB"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073520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48"/>
            <a:ext cx="5486409" cy="3600448"/>
          </a:xfrm>
          <a:prstGeom prst="rect">
            <a:avLst/>
          </a:prstGeom>
          <a:noFill/>
          <a:ln>
            <a:noFill/>
          </a:ln>
        </p:spPr>
        <p:txBody>
          <a:bodyPr lIns="93500" tIns="46750" rIns="93500" bIns="46750" anchor="t" anchorCtr="0">
            <a:noAutofit/>
          </a:bodyPr>
          <a:lstStyle/>
          <a:p>
            <a:pPr marL="0" marR="0" lvl="0" indent="0" algn="l" rtl="0">
              <a:spcBef>
                <a:spcPts val="0"/>
              </a:spcBef>
              <a:buClr>
                <a:schemeClr val="dk1"/>
              </a:buClr>
              <a:buSzPct val="25000"/>
              <a:buFont typeface="Calibri"/>
              <a:buNone/>
            </a:pPr>
            <a:endParaRPr lang="en-GB" sz="1200" b="0" i="0" u="none" strike="noStrike" cap="none" dirty="0">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9" y="8685213"/>
            <a:ext cx="2971804" cy="458785"/>
          </a:xfrm>
          <a:prstGeom prst="rect">
            <a:avLst/>
          </a:prstGeom>
          <a:noFill/>
          <a:ln>
            <a:noFill/>
          </a:ln>
        </p:spPr>
        <p:txBody>
          <a:bodyPr lIns="93500" tIns="46750" rIns="93500" bIns="4675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300" b="0" i="0" u="none" strike="noStrike" cap="none">
                <a:solidFill>
                  <a:schemeClr val="dk1"/>
                </a:solidFill>
                <a:latin typeface="Calibri"/>
                <a:ea typeface="Calibri"/>
                <a:cs typeface="Calibri"/>
                <a:sym typeface="Calibri"/>
              </a:rPr>
              <a:t>29</a:t>
            </a:fld>
            <a:endParaRPr lang="en-GB"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78432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48"/>
            <a:ext cx="5486409" cy="3600448"/>
          </a:xfrm>
          <a:prstGeom prst="rect">
            <a:avLst/>
          </a:prstGeom>
          <a:noFill/>
          <a:ln>
            <a:noFill/>
          </a:ln>
        </p:spPr>
        <p:txBody>
          <a:bodyPr lIns="93500" tIns="46750" rIns="93500" bIns="46750" anchor="t" anchorCtr="0">
            <a:noAutofit/>
          </a:bodyPr>
          <a:lstStyle/>
          <a:p>
            <a:pPr marL="0" marR="0" lvl="0" indent="0" algn="l" rtl="0">
              <a:spcBef>
                <a:spcPts val="0"/>
              </a:spcBef>
              <a:buClr>
                <a:schemeClr val="dk1"/>
              </a:buClr>
              <a:buSzPct val="25000"/>
              <a:buFont typeface="Calibri"/>
              <a:buNone/>
            </a:pPr>
            <a:endParaRPr lang="en-GB" sz="1200" b="0" i="0" u="none" strike="noStrike" cap="none" dirty="0">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9" y="8685213"/>
            <a:ext cx="2971804" cy="458785"/>
          </a:xfrm>
          <a:prstGeom prst="rect">
            <a:avLst/>
          </a:prstGeom>
          <a:noFill/>
          <a:ln>
            <a:noFill/>
          </a:ln>
        </p:spPr>
        <p:txBody>
          <a:bodyPr lIns="93500" tIns="46750" rIns="93500" bIns="4675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GB" sz="1300" b="0" i="0" u="none" strike="noStrike" cap="none">
                <a:solidFill>
                  <a:schemeClr val="dk1"/>
                </a:solidFill>
                <a:latin typeface="Calibri"/>
                <a:ea typeface="Calibri"/>
                <a:cs typeface="Calibri"/>
                <a:sym typeface="Calibri"/>
              </a:rPr>
              <a:t>30</a:t>
            </a:fld>
            <a:endParaRPr lang="en-GB"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7271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lvl="0" rtl="0">
              <a:lnSpc>
                <a:spcPct val="120000"/>
              </a:lnSpc>
              <a:spcBef>
                <a:spcPts val="0"/>
              </a:spcBef>
              <a:buClr>
                <a:schemeClr val="dk1"/>
              </a:buClr>
              <a:buSzPct val="100000"/>
              <a:buFont typeface="Arial"/>
              <a:buNone/>
            </a:pPr>
            <a:r>
              <a:rPr lang="en-GB" dirty="0">
                <a:solidFill>
                  <a:srgbClr val="FF0000"/>
                </a:solidFill>
              </a:rPr>
              <a:t>Through use of a form such as an occupational profile  the therapist can gather a detailed understanding of the person's ability to perform in everyday tasks. This provides an essential outline of the person’s strengths and participation challenges, and enables later the intervention process to be specific to address the outlined participation challenges. </a:t>
            </a:r>
          </a:p>
          <a:p>
            <a:pPr lvl="0" rtl="0">
              <a:lnSpc>
                <a:spcPct val="120000"/>
              </a:lnSpc>
              <a:spcBef>
                <a:spcPts val="0"/>
              </a:spcBef>
              <a:buClr>
                <a:schemeClr val="dk1"/>
              </a:buClr>
              <a:buSzPct val="100000"/>
              <a:buFont typeface="Arial"/>
              <a:buNone/>
            </a:pPr>
            <a:endParaRPr lang="en-GB" dirty="0">
              <a:solidFill>
                <a:srgbClr val="FF0000"/>
              </a:solidFill>
            </a:endParaRPr>
          </a:p>
          <a:p>
            <a:pPr lvl="0" rtl="0">
              <a:lnSpc>
                <a:spcPct val="120000"/>
              </a:lnSpc>
              <a:spcBef>
                <a:spcPts val="0"/>
              </a:spcBef>
              <a:buClr>
                <a:schemeClr val="dk1"/>
              </a:buClr>
              <a:buSzPct val="100000"/>
              <a:buFont typeface="Arial"/>
              <a:buNone/>
            </a:pPr>
            <a:endParaRPr lang="en-GB" dirty="0">
              <a:solidFill>
                <a:srgbClr val="0000FF"/>
              </a:solidFill>
            </a:endParaRPr>
          </a:p>
        </p:txBody>
      </p:sp>
    </p:spTree>
    <p:extLst>
      <p:ext uri="{BB962C8B-B14F-4D97-AF65-F5344CB8AC3E}">
        <p14:creationId xmlns:p14="http://schemas.microsoft.com/office/powerpoint/2010/main" val="4047248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93995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90139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63651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347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2652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dirty="0">
              <a:solidFill>
                <a:srgbClr val="FF0000"/>
              </a:solidFill>
            </a:endParaRPr>
          </a:p>
          <a:p>
            <a:pPr marL="0" marR="0" lvl="0" indent="0" algn="l" rtl="0">
              <a:spcBef>
                <a:spcPts val="0"/>
              </a:spcBef>
              <a:buSzPct val="25000"/>
              <a:buFont typeface="Arial"/>
              <a:buNone/>
            </a:pPr>
            <a:endParaRPr dirty="0">
              <a:solidFill>
                <a:srgbClr val="FF0000"/>
              </a:solidFill>
            </a:endParaRPr>
          </a:p>
        </p:txBody>
      </p:sp>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9969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2837C-036E-9C4A-ABC8-624FDBCEBED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22AADFC-ABF9-684D-B348-62A13F221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E832108-AE5B-1442-A6A4-D780F6B631E3}"/>
              </a:ext>
            </a:extLst>
          </p:cNvPr>
          <p:cNvSpPr>
            <a:spLocks noGrp="1"/>
          </p:cNvSpPr>
          <p:nvPr>
            <p:ph type="dt" sz="half" idx="10"/>
          </p:nvPr>
        </p:nvSpPr>
        <p:spPr/>
        <p:txBody>
          <a:bodyPr/>
          <a:lstStyle/>
          <a:p>
            <a:fld id="{00A435FE-7142-5E49-882B-1A687EA7285A}" type="datetime1">
              <a:rPr lang="en-GB" smtClean="0"/>
              <a:t>07/02/2021</a:t>
            </a:fld>
            <a:endParaRPr lang="pt-PT"/>
          </a:p>
        </p:txBody>
      </p:sp>
      <p:sp>
        <p:nvSpPr>
          <p:cNvPr id="5" name="Footer Placeholder 4">
            <a:extLst>
              <a:ext uri="{FF2B5EF4-FFF2-40B4-BE49-F238E27FC236}">
                <a16:creationId xmlns:a16="http://schemas.microsoft.com/office/drawing/2014/main" id="{4CBE225D-12F0-CE44-B4B1-088D2971EDA5}"/>
              </a:ext>
            </a:extLst>
          </p:cNvPr>
          <p:cNvSpPr>
            <a:spLocks noGrp="1"/>
          </p:cNvSpPr>
          <p:nvPr>
            <p:ph type="ftr" sz="quarter" idx="11"/>
          </p:nvPr>
        </p:nvSpPr>
        <p:spPr/>
        <p:txBody>
          <a:bodyPr/>
          <a:lstStyle/>
          <a:p>
            <a:r>
              <a:rPr lang="pt-PT"/>
              <a:t>(C) CLASI 2020</a:t>
            </a:r>
          </a:p>
        </p:txBody>
      </p:sp>
      <p:sp>
        <p:nvSpPr>
          <p:cNvPr id="6" name="Slide Number Placeholder 5">
            <a:extLst>
              <a:ext uri="{FF2B5EF4-FFF2-40B4-BE49-F238E27FC236}">
                <a16:creationId xmlns:a16="http://schemas.microsoft.com/office/drawing/2014/main" id="{D2AE61C8-3291-2141-95B9-D0146F990CFD}"/>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372354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046A2-2937-B941-953F-46F4F9F51AF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EB09839-6EDC-4045-A104-0A02DE529D4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D5E52D-7ACE-0F49-BB3F-8D7E276B0C15}"/>
              </a:ext>
            </a:extLst>
          </p:cNvPr>
          <p:cNvSpPr>
            <a:spLocks noGrp="1"/>
          </p:cNvSpPr>
          <p:nvPr>
            <p:ph type="dt" sz="half" idx="10"/>
          </p:nvPr>
        </p:nvSpPr>
        <p:spPr/>
        <p:txBody>
          <a:bodyPr/>
          <a:lstStyle/>
          <a:p>
            <a:fld id="{1B0DE9E2-4B2E-BD45-BDC1-6443435C18D5}" type="datetime1">
              <a:rPr lang="en-GB" smtClean="0"/>
              <a:t>07/02/2021</a:t>
            </a:fld>
            <a:endParaRPr lang="pt-PT"/>
          </a:p>
        </p:txBody>
      </p:sp>
      <p:sp>
        <p:nvSpPr>
          <p:cNvPr id="5" name="Footer Placeholder 4">
            <a:extLst>
              <a:ext uri="{FF2B5EF4-FFF2-40B4-BE49-F238E27FC236}">
                <a16:creationId xmlns:a16="http://schemas.microsoft.com/office/drawing/2014/main" id="{E1AC306A-208F-CB4E-AAB5-16D102EA5E1E}"/>
              </a:ext>
            </a:extLst>
          </p:cNvPr>
          <p:cNvSpPr>
            <a:spLocks noGrp="1"/>
          </p:cNvSpPr>
          <p:nvPr>
            <p:ph type="ftr" sz="quarter" idx="11"/>
          </p:nvPr>
        </p:nvSpPr>
        <p:spPr/>
        <p:txBody>
          <a:bodyPr/>
          <a:lstStyle/>
          <a:p>
            <a:r>
              <a:rPr lang="pt-PT"/>
              <a:t>(C) CLASI 2020</a:t>
            </a:r>
          </a:p>
        </p:txBody>
      </p:sp>
      <p:sp>
        <p:nvSpPr>
          <p:cNvPr id="6" name="Slide Number Placeholder 5">
            <a:extLst>
              <a:ext uri="{FF2B5EF4-FFF2-40B4-BE49-F238E27FC236}">
                <a16:creationId xmlns:a16="http://schemas.microsoft.com/office/drawing/2014/main" id="{EA46D438-60A8-3347-A888-311DA0C86EB1}"/>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330053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147A9A-12F2-7D4A-ABD3-B18838EDC09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63042EA-D7E1-1846-9343-257357BBD7F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583333-7C37-5A4A-AE3A-BA595264D5FD}"/>
              </a:ext>
            </a:extLst>
          </p:cNvPr>
          <p:cNvSpPr>
            <a:spLocks noGrp="1"/>
          </p:cNvSpPr>
          <p:nvPr>
            <p:ph type="dt" sz="half" idx="10"/>
          </p:nvPr>
        </p:nvSpPr>
        <p:spPr/>
        <p:txBody>
          <a:bodyPr/>
          <a:lstStyle/>
          <a:p>
            <a:fld id="{097CF3F7-DB32-8C47-99EC-F6DF08F5A618}" type="datetime1">
              <a:rPr lang="en-GB" smtClean="0"/>
              <a:t>07/02/2021</a:t>
            </a:fld>
            <a:endParaRPr lang="pt-PT"/>
          </a:p>
        </p:txBody>
      </p:sp>
      <p:sp>
        <p:nvSpPr>
          <p:cNvPr id="5" name="Footer Placeholder 4">
            <a:extLst>
              <a:ext uri="{FF2B5EF4-FFF2-40B4-BE49-F238E27FC236}">
                <a16:creationId xmlns:a16="http://schemas.microsoft.com/office/drawing/2014/main" id="{31BCE394-6BA0-B649-967A-64F773900F5F}"/>
              </a:ext>
            </a:extLst>
          </p:cNvPr>
          <p:cNvSpPr>
            <a:spLocks noGrp="1"/>
          </p:cNvSpPr>
          <p:nvPr>
            <p:ph type="ftr" sz="quarter" idx="11"/>
          </p:nvPr>
        </p:nvSpPr>
        <p:spPr/>
        <p:txBody>
          <a:bodyPr/>
          <a:lstStyle/>
          <a:p>
            <a:r>
              <a:rPr lang="pt-PT"/>
              <a:t>(C) CLASI 2020</a:t>
            </a:r>
          </a:p>
        </p:txBody>
      </p:sp>
      <p:sp>
        <p:nvSpPr>
          <p:cNvPr id="6" name="Slide Number Placeholder 5">
            <a:extLst>
              <a:ext uri="{FF2B5EF4-FFF2-40B4-BE49-F238E27FC236}">
                <a16:creationId xmlns:a16="http://schemas.microsoft.com/office/drawing/2014/main" id="{8552F567-3354-7F4F-98A3-135FCA973D55}"/>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340897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BFA0-ED48-C243-8116-D502A85F150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5B785E6-F624-E940-BD6B-FEDB2F34C4D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2520708-FB7C-9B4B-B243-500DE4ADE4A7}"/>
              </a:ext>
            </a:extLst>
          </p:cNvPr>
          <p:cNvSpPr>
            <a:spLocks noGrp="1"/>
          </p:cNvSpPr>
          <p:nvPr>
            <p:ph type="dt" sz="half" idx="10"/>
          </p:nvPr>
        </p:nvSpPr>
        <p:spPr/>
        <p:txBody>
          <a:bodyPr/>
          <a:lstStyle/>
          <a:p>
            <a:fld id="{AC83CA82-B236-5244-BA8E-01AD4C3B5470}" type="datetime1">
              <a:rPr lang="en-GB" smtClean="0"/>
              <a:t>07/02/2021</a:t>
            </a:fld>
            <a:endParaRPr lang="pt-PT"/>
          </a:p>
        </p:txBody>
      </p:sp>
      <p:sp>
        <p:nvSpPr>
          <p:cNvPr id="5" name="Footer Placeholder 4">
            <a:extLst>
              <a:ext uri="{FF2B5EF4-FFF2-40B4-BE49-F238E27FC236}">
                <a16:creationId xmlns:a16="http://schemas.microsoft.com/office/drawing/2014/main" id="{04754F80-D9EE-184B-9783-AAC60A523954}"/>
              </a:ext>
            </a:extLst>
          </p:cNvPr>
          <p:cNvSpPr>
            <a:spLocks noGrp="1"/>
          </p:cNvSpPr>
          <p:nvPr>
            <p:ph type="ftr" sz="quarter" idx="11"/>
          </p:nvPr>
        </p:nvSpPr>
        <p:spPr/>
        <p:txBody>
          <a:bodyPr/>
          <a:lstStyle/>
          <a:p>
            <a:r>
              <a:rPr lang="pt-PT"/>
              <a:t>(C) CLASI 2020</a:t>
            </a:r>
          </a:p>
        </p:txBody>
      </p:sp>
      <p:sp>
        <p:nvSpPr>
          <p:cNvPr id="6" name="Slide Number Placeholder 5">
            <a:extLst>
              <a:ext uri="{FF2B5EF4-FFF2-40B4-BE49-F238E27FC236}">
                <a16:creationId xmlns:a16="http://schemas.microsoft.com/office/drawing/2014/main" id="{02A52495-39C3-584C-B529-5DE7E6407E31}"/>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258767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95711-3338-364A-90D5-5285B833594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6863274-1465-4D46-897C-789F00118A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044E8A4-37EC-AE4D-8732-F4B82F55095C}"/>
              </a:ext>
            </a:extLst>
          </p:cNvPr>
          <p:cNvSpPr>
            <a:spLocks noGrp="1"/>
          </p:cNvSpPr>
          <p:nvPr>
            <p:ph type="dt" sz="half" idx="10"/>
          </p:nvPr>
        </p:nvSpPr>
        <p:spPr/>
        <p:txBody>
          <a:bodyPr/>
          <a:lstStyle/>
          <a:p>
            <a:fld id="{FE63585E-F7EC-D94C-BF97-7F0A6351E31D}" type="datetime1">
              <a:rPr lang="en-GB" smtClean="0"/>
              <a:t>07/02/2021</a:t>
            </a:fld>
            <a:endParaRPr lang="pt-PT"/>
          </a:p>
        </p:txBody>
      </p:sp>
      <p:sp>
        <p:nvSpPr>
          <p:cNvPr id="5" name="Footer Placeholder 4">
            <a:extLst>
              <a:ext uri="{FF2B5EF4-FFF2-40B4-BE49-F238E27FC236}">
                <a16:creationId xmlns:a16="http://schemas.microsoft.com/office/drawing/2014/main" id="{F61F85B1-2B73-3F44-BCE6-67BE8CA8A543}"/>
              </a:ext>
            </a:extLst>
          </p:cNvPr>
          <p:cNvSpPr>
            <a:spLocks noGrp="1"/>
          </p:cNvSpPr>
          <p:nvPr>
            <p:ph type="ftr" sz="quarter" idx="11"/>
          </p:nvPr>
        </p:nvSpPr>
        <p:spPr/>
        <p:txBody>
          <a:bodyPr/>
          <a:lstStyle/>
          <a:p>
            <a:r>
              <a:rPr lang="pt-PT"/>
              <a:t>(C) CLASI 2020</a:t>
            </a:r>
          </a:p>
        </p:txBody>
      </p:sp>
      <p:sp>
        <p:nvSpPr>
          <p:cNvPr id="6" name="Slide Number Placeholder 5">
            <a:extLst>
              <a:ext uri="{FF2B5EF4-FFF2-40B4-BE49-F238E27FC236}">
                <a16:creationId xmlns:a16="http://schemas.microsoft.com/office/drawing/2014/main" id="{695A49C5-507A-A243-BF57-38AA90C9BA22}"/>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180041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69DD3-AAF8-5F40-9124-214BDFCE04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A0E95DB-A002-544C-86F3-ED41A4B9F9A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213ED8A-DF9C-8A47-B8A2-A6016A3738E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AE18C6D-162C-994C-86A7-3A7F56BFF091}"/>
              </a:ext>
            </a:extLst>
          </p:cNvPr>
          <p:cNvSpPr>
            <a:spLocks noGrp="1"/>
          </p:cNvSpPr>
          <p:nvPr>
            <p:ph type="dt" sz="half" idx="10"/>
          </p:nvPr>
        </p:nvSpPr>
        <p:spPr/>
        <p:txBody>
          <a:bodyPr/>
          <a:lstStyle/>
          <a:p>
            <a:fld id="{28419180-87D2-FC46-8BF3-1A86E917D4BE}" type="datetime1">
              <a:rPr lang="en-GB" smtClean="0"/>
              <a:t>07/02/2021</a:t>
            </a:fld>
            <a:endParaRPr lang="pt-PT"/>
          </a:p>
        </p:txBody>
      </p:sp>
      <p:sp>
        <p:nvSpPr>
          <p:cNvPr id="6" name="Footer Placeholder 5">
            <a:extLst>
              <a:ext uri="{FF2B5EF4-FFF2-40B4-BE49-F238E27FC236}">
                <a16:creationId xmlns:a16="http://schemas.microsoft.com/office/drawing/2014/main" id="{EAE57C06-B9FA-3A4B-A64B-792050201D51}"/>
              </a:ext>
            </a:extLst>
          </p:cNvPr>
          <p:cNvSpPr>
            <a:spLocks noGrp="1"/>
          </p:cNvSpPr>
          <p:nvPr>
            <p:ph type="ftr" sz="quarter" idx="11"/>
          </p:nvPr>
        </p:nvSpPr>
        <p:spPr/>
        <p:txBody>
          <a:bodyPr/>
          <a:lstStyle/>
          <a:p>
            <a:r>
              <a:rPr lang="pt-PT"/>
              <a:t>(C) CLASI 2020</a:t>
            </a:r>
          </a:p>
        </p:txBody>
      </p:sp>
      <p:sp>
        <p:nvSpPr>
          <p:cNvPr id="7" name="Slide Number Placeholder 6">
            <a:extLst>
              <a:ext uri="{FF2B5EF4-FFF2-40B4-BE49-F238E27FC236}">
                <a16:creationId xmlns:a16="http://schemas.microsoft.com/office/drawing/2014/main" id="{AB202890-4BB5-8949-A739-027A9FFF469A}"/>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853127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CC80-D04C-6C43-814C-7A77AB582E8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2899158-83DD-4D4B-82F8-6DAC69BFD5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2B9937C-671D-EA48-9388-00449F6E63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2BBA6CA-E0F2-F74E-91A5-E9A64B8609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566069C-C0D2-504C-979E-C561EC1B813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B483328-29C7-9248-89AD-FE5E78C4757E}"/>
              </a:ext>
            </a:extLst>
          </p:cNvPr>
          <p:cNvSpPr>
            <a:spLocks noGrp="1"/>
          </p:cNvSpPr>
          <p:nvPr>
            <p:ph type="dt" sz="half" idx="10"/>
          </p:nvPr>
        </p:nvSpPr>
        <p:spPr/>
        <p:txBody>
          <a:bodyPr/>
          <a:lstStyle/>
          <a:p>
            <a:fld id="{B0B897C9-2F2B-C443-9ABD-2F36E676E2DA}" type="datetime1">
              <a:rPr lang="en-GB" smtClean="0"/>
              <a:t>07/02/2021</a:t>
            </a:fld>
            <a:endParaRPr lang="pt-PT"/>
          </a:p>
        </p:txBody>
      </p:sp>
      <p:sp>
        <p:nvSpPr>
          <p:cNvPr id="8" name="Footer Placeholder 7">
            <a:extLst>
              <a:ext uri="{FF2B5EF4-FFF2-40B4-BE49-F238E27FC236}">
                <a16:creationId xmlns:a16="http://schemas.microsoft.com/office/drawing/2014/main" id="{9E04DBA8-769A-DA4D-869C-D24E0D325FE7}"/>
              </a:ext>
            </a:extLst>
          </p:cNvPr>
          <p:cNvSpPr>
            <a:spLocks noGrp="1"/>
          </p:cNvSpPr>
          <p:nvPr>
            <p:ph type="ftr" sz="quarter" idx="11"/>
          </p:nvPr>
        </p:nvSpPr>
        <p:spPr/>
        <p:txBody>
          <a:bodyPr/>
          <a:lstStyle/>
          <a:p>
            <a:r>
              <a:rPr lang="pt-PT"/>
              <a:t>(C) CLASI 2020</a:t>
            </a:r>
          </a:p>
        </p:txBody>
      </p:sp>
      <p:sp>
        <p:nvSpPr>
          <p:cNvPr id="9" name="Slide Number Placeholder 8">
            <a:extLst>
              <a:ext uri="{FF2B5EF4-FFF2-40B4-BE49-F238E27FC236}">
                <a16:creationId xmlns:a16="http://schemas.microsoft.com/office/drawing/2014/main" id="{0C5B1FB0-6FD3-3849-B7AC-B362A73A9761}"/>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40396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3D68-A103-1D4D-9409-397A3E9F6E5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29F01CA-BF98-544B-9880-517759AB712A}"/>
              </a:ext>
            </a:extLst>
          </p:cNvPr>
          <p:cNvSpPr>
            <a:spLocks noGrp="1"/>
          </p:cNvSpPr>
          <p:nvPr>
            <p:ph type="dt" sz="half" idx="10"/>
          </p:nvPr>
        </p:nvSpPr>
        <p:spPr/>
        <p:txBody>
          <a:bodyPr/>
          <a:lstStyle/>
          <a:p>
            <a:fld id="{75B5C81B-7F6B-6145-928B-3735322C68EF}" type="datetime1">
              <a:rPr lang="en-GB" smtClean="0"/>
              <a:t>07/02/2021</a:t>
            </a:fld>
            <a:endParaRPr lang="pt-PT"/>
          </a:p>
        </p:txBody>
      </p:sp>
      <p:sp>
        <p:nvSpPr>
          <p:cNvPr id="4" name="Footer Placeholder 3">
            <a:extLst>
              <a:ext uri="{FF2B5EF4-FFF2-40B4-BE49-F238E27FC236}">
                <a16:creationId xmlns:a16="http://schemas.microsoft.com/office/drawing/2014/main" id="{EE0B8DEC-58C3-9842-B69A-5801E4C76023}"/>
              </a:ext>
            </a:extLst>
          </p:cNvPr>
          <p:cNvSpPr>
            <a:spLocks noGrp="1"/>
          </p:cNvSpPr>
          <p:nvPr>
            <p:ph type="ftr" sz="quarter" idx="11"/>
          </p:nvPr>
        </p:nvSpPr>
        <p:spPr/>
        <p:txBody>
          <a:bodyPr/>
          <a:lstStyle/>
          <a:p>
            <a:r>
              <a:rPr lang="pt-PT"/>
              <a:t>(C) CLASI 2020</a:t>
            </a:r>
          </a:p>
        </p:txBody>
      </p:sp>
      <p:sp>
        <p:nvSpPr>
          <p:cNvPr id="5" name="Slide Number Placeholder 4">
            <a:extLst>
              <a:ext uri="{FF2B5EF4-FFF2-40B4-BE49-F238E27FC236}">
                <a16:creationId xmlns:a16="http://schemas.microsoft.com/office/drawing/2014/main" id="{AF413DE3-5C42-3B4D-B537-1F3EE1DCC4B0}"/>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64141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482DF7-4788-E643-AF74-5E4E93AF75FF}"/>
              </a:ext>
            </a:extLst>
          </p:cNvPr>
          <p:cNvSpPr>
            <a:spLocks noGrp="1"/>
          </p:cNvSpPr>
          <p:nvPr>
            <p:ph type="dt" sz="half" idx="10"/>
          </p:nvPr>
        </p:nvSpPr>
        <p:spPr/>
        <p:txBody>
          <a:bodyPr/>
          <a:lstStyle/>
          <a:p>
            <a:fld id="{1F42B997-EA78-7242-A436-D8CEA9BF0BBE}" type="datetime1">
              <a:rPr lang="en-GB" smtClean="0"/>
              <a:t>07/02/2021</a:t>
            </a:fld>
            <a:endParaRPr lang="pt-PT"/>
          </a:p>
        </p:txBody>
      </p:sp>
      <p:sp>
        <p:nvSpPr>
          <p:cNvPr id="3" name="Footer Placeholder 2">
            <a:extLst>
              <a:ext uri="{FF2B5EF4-FFF2-40B4-BE49-F238E27FC236}">
                <a16:creationId xmlns:a16="http://schemas.microsoft.com/office/drawing/2014/main" id="{528AC33E-F074-3545-A6A9-E8CF24392400}"/>
              </a:ext>
            </a:extLst>
          </p:cNvPr>
          <p:cNvSpPr>
            <a:spLocks noGrp="1"/>
          </p:cNvSpPr>
          <p:nvPr>
            <p:ph type="ftr" sz="quarter" idx="11"/>
          </p:nvPr>
        </p:nvSpPr>
        <p:spPr/>
        <p:txBody>
          <a:bodyPr/>
          <a:lstStyle/>
          <a:p>
            <a:r>
              <a:rPr lang="pt-PT"/>
              <a:t>(C) CLASI 2020</a:t>
            </a:r>
          </a:p>
        </p:txBody>
      </p:sp>
      <p:sp>
        <p:nvSpPr>
          <p:cNvPr id="4" name="Slide Number Placeholder 3">
            <a:extLst>
              <a:ext uri="{FF2B5EF4-FFF2-40B4-BE49-F238E27FC236}">
                <a16:creationId xmlns:a16="http://schemas.microsoft.com/office/drawing/2014/main" id="{CD7172F3-D7E8-F946-A847-F38D152BA5CB}"/>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126018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05DB2-6CDF-F245-B10B-A91893047A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8DEF8D4-DDE7-374F-BE24-30AE89332E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6DF6A63-CB03-F045-9BAA-702744F6C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ADD5A49-9D72-9443-B653-67572799F60E}"/>
              </a:ext>
            </a:extLst>
          </p:cNvPr>
          <p:cNvSpPr>
            <a:spLocks noGrp="1"/>
          </p:cNvSpPr>
          <p:nvPr>
            <p:ph type="dt" sz="half" idx="10"/>
          </p:nvPr>
        </p:nvSpPr>
        <p:spPr/>
        <p:txBody>
          <a:bodyPr/>
          <a:lstStyle/>
          <a:p>
            <a:fld id="{EC9FD5CB-B83C-F24A-9FF0-A6F1F5B0DA78}" type="datetime1">
              <a:rPr lang="en-GB" smtClean="0"/>
              <a:t>07/02/2021</a:t>
            </a:fld>
            <a:endParaRPr lang="pt-PT"/>
          </a:p>
        </p:txBody>
      </p:sp>
      <p:sp>
        <p:nvSpPr>
          <p:cNvPr id="6" name="Footer Placeholder 5">
            <a:extLst>
              <a:ext uri="{FF2B5EF4-FFF2-40B4-BE49-F238E27FC236}">
                <a16:creationId xmlns:a16="http://schemas.microsoft.com/office/drawing/2014/main" id="{1E112935-7135-724A-BD3C-2FD734954832}"/>
              </a:ext>
            </a:extLst>
          </p:cNvPr>
          <p:cNvSpPr>
            <a:spLocks noGrp="1"/>
          </p:cNvSpPr>
          <p:nvPr>
            <p:ph type="ftr" sz="quarter" idx="11"/>
          </p:nvPr>
        </p:nvSpPr>
        <p:spPr/>
        <p:txBody>
          <a:bodyPr/>
          <a:lstStyle/>
          <a:p>
            <a:r>
              <a:rPr lang="pt-PT"/>
              <a:t>(C) CLASI 2020</a:t>
            </a:r>
          </a:p>
        </p:txBody>
      </p:sp>
      <p:sp>
        <p:nvSpPr>
          <p:cNvPr id="7" name="Slide Number Placeholder 6">
            <a:extLst>
              <a:ext uri="{FF2B5EF4-FFF2-40B4-BE49-F238E27FC236}">
                <a16:creationId xmlns:a16="http://schemas.microsoft.com/office/drawing/2014/main" id="{B11E0CC6-AA31-1E43-8D81-701A8C821945}"/>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270959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15C8-050A-9546-B0E9-119E858A9E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504668E-7869-A04C-BA35-1A6F1E4B10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9A5B81-C992-BE4E-B986-1EDB2419D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D1679D-FCA8-7B40-A5CE-52241E530BF9}"/>
              </a:ext>
            </a:extLst>
          </p:cNvPr>
          <p:cNvSpPr>
            <a:spLocks noGrp="1"/>
          </p:cNvSpPr>
          <p:nvPr>
            <p:ph type="dt" sz="half" idx="10"/>
          </p:nvPr>
        </p:nvSpPr>
        <p:spPr/>
        <p:txBody>
          <a:bodyPr/>
          <a:lstStyle/>
          <a:p>
            <a:fld id="{4E956044-AAF4-784B-9290-3E08AA117AD0}" type="datetime1">
              <a:rPr lang="en-GB" smtClean="0"/>
              <a:t>07/02/2021</a:t>
            </a:fld>
            <a:endParaRPr lang="pt-PT"/>
          </a:p>
        </p:txBody>
      </p:sp>
      <p:sp>
        <p:nvSpPr>
          <p:cNvPr id="6" name="Footer Placeholder 5">
            <a:extLst>
              <a:ext uri="{FF2B5EF4-FFF2-40B4-BE49-F238E27FC236}">
                <a16:creationId xmlns:a16="http://schemas.microsoft.com/office/drawing/2014/main" id="{1460FF03-55B9-AC40-BDFE-FBB5B83CD064}"/>
              </a:ext>
            </a:extLst>
          </p:cNvPr>
          <p:cNvSpPr>
            <a:spLocks noGrp="1"/>
          </p:cNvSpPr>
          <p:nvPr>
            <p:ph type="ftr" sz="quarter" idx="11"/>
          </p:nvPr>
        </p:nvSpPr>
        <p:spPr/>
        <p:txBody>
          <a:bodyPr/>
          <a:lstStyle/>
          <a:p>
            <a:r>
              <a:rPr lang="pt-PT"/>
              <a:t>(C) CLASI 2020</a:t>
            </a:r>
          </a:p>
        </p:txBody>
      </p:sp>
      <p:sp>
        <p:nvSpPr>
          <p:cNvPr id="7" name="Slide Number Placeholder 6">
            <a:extLst>
              <a:ext uri="{FF2B5EF4-FFF2-40B4-BE49-F238E27FC236}">
                <a16:creationId xmlns:a16="http://schemas.microsoft.com/office/drawing/2014/main" id="{DD9226D5-FCD1-D345-B7C2-D2088950349E}"/>
              </a:ext>
            </a:extLst>
          </p:cNvPr>
          <p:cNvSpPr>
            <a:spLocks noGrp="1"/>
          </p:cNvSpPr>
          <p:nvPr>
            <p:ph type="sldNum" sz="quarter" idx="12"/>
          </p:nvPr>
        </p:nvSpPr>
        <p:spPr/>
        <p:txBody>
          <a:bodyPr/>
          <a:lstStyle/>
          <a:p>
            <a:fld id="{660770A9-DE19-4BF6-B37E-EF049B456B5F}" type="slidenum">
              <a:rPr lang="pt-PT" smtClean="0"/>
              <a:t>‹#›</a:t>
            </a:fld>
            <a:endParaRPr lang="pt-PT"/>
          </a:p>
        </p:txBody>
      </p:sp>
    </p:spTree>
    <p:extLst>
      <p:ext uri="{BB962C8B-B14F-4D97-AF65-F5344CB8AC3E}">
        <p14:creationId xmlns:p14="http://schemas.microsoft.com/office/powerpoint/2010/main" val="168608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F32DCF-C49B-BE42-BBD0-C02DAB0614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3024DF9-4F20-164F-A2D6-3D548B3B4A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569083-8470-174F-8C21-34A796B0F2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8DAEF-EB46-B540-9067-EC4BA59EA9D9}" type="datetime1">
              <a:rPr lang="en-GB" smtClean="0">
                <a:solidFill>
                  <a:srgbClr val="903163"/>
                </a:solidFill>
              </a:rPr>
              <a:t>07/02/2021</a:t>
            </a:fld>
            <a:endParaRPr lang="pt-PT">
              <a:solidFill>
                <a:srgbClr val="903163"/>
              </a:solidFill>
            </a:endParaRPr>
          </a:p>
        </p:txBody>
      </p:sp>
      <p:sp>
        <p:nvSpPr>
          <p:cNvPr id="5" name="Footer Placeholder 4">
            <a:extLst>
              <a:ext uri="{FF2B5EF4-FFF2-40B4-BE49-F238E27FC236}">
                <a16:creationId xmlns:a16="http://schemas.microsoft.com/office/drawing/2014/main" id="{9AB4A6EF-C96B-C244-82C5-B821BA853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PT">
                <a:solidFill>
                  <a:srgbClr val="903163"/>
                </a:solidFill>
              </a:rPr>
              <a:t>(C) CLASI 2020</a:t>
            </a:r>
          </a:p>
        </p:txBody>
      </p:sp>
      <p:sp>
        <p:nvSpPr>
          <p:cNvPr id="6" name="Slide Number Placeholder 5">
            <a:extLst>
              <a:ext uri="{FF2B5EF4-FFF2-40B4-BE49-F238E27FC236}">
                <a16:creationId xmlns:a16="http://schemas.microsoft.com/office/drawing/2014/main" id="{1F56E875-8E4D-B24A-9445-AF25F0EED0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770A9-DE19-4BF6-B37E-EF049B456B5F}" type="slidenum">
              <a:rPr lang="pt-PT" smtClean="0">
                <a:solidFill>
                  <a:srgbClr val="903163"/>
                </a:solidFill>
              </a:rPr>
              <a:pPr/>
              <a:t>‹#›</a:t>
            </a:fld>
            <a:endParaRPr lang="pt-PT">
              <a:solidFill>
                <a:srgbClr val="903163"/>
              </a:solidFill>
            </a:endParaRPr>
          </a:p>
        </p:txBody>
      </p:sp>
    </p:spTree>
    <p:extLst>
      <p:ext uri="{BB962C8B-B14F-4D97-AF65-F5344CB8AC3E}">
        <p14:creationId xmlns:p14="http://schemas.microsoft.com/office/powerpoint/2010/main" val="2377704887"/>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p:cNvSpPr>
            <a:spLocks noGrp="1"/>
          </p:cNvSpPr>
          <p:nvPr>
            <p:ph type="ctrTitle" idx="4294967295"/>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Case Study</a:t>
            </a:r>
            <a:br>
              <a:rPr lang="en-US" sz="6000" kern="1200">
                <a:solidFill>
                  <a:schemeClr val="tx1"/>
                </a:solidFill>
                <a:latin typeface="+mj-lt"/>
                <a:ea typeface="+mj-ea"/>
                <a:cs typeface="+mj-cs"/>
              </a:rPr>
            </a:br>
            <a:endParaRPr lang="en-US" sz="6000" kern="1200">
              <a:solidFill>
                <a:schemeClr val="tx1"/>
              </a:solidFill>
              <a:latin typeface="+mj-lt"/>
              <a:ea typeface="+mj-ea"/>
              <a:cs typeface="+mj-cs"/>
            </a:endParaRPr>
          </a:p>
        </p:txBody>
      </p:sp>
    </p:spTree>
    <p:extLst>
      <p:ext uri="{BB962C8B-B14F-4D97-AF65-F5344CB8AC3E}">
        <p14:creationId xmlns:p14="http://schemas.microsoft.com/office/powerpoint/2010/main" val="3684452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Shape 124"/>
          <p:cNvSpPr/>
          <p:nvPr/>
        </p:nvSpPr>
        <p:spPr>
          <a:xfrm rot="5400000">
            <a:off x="7061377" y="4017022"/>
            <a:ext cx="9147645" cy="1113600"/>
          </a:xfrm>
          <a:prstGeom prst="rect">
            <a:avLst/>
          </a:prstGeom>
          <a:solidFill>
            <a:srgbClr val="FF9300"/>
          </a:solidFill>
          <a:ln w="9525" cap="flat" cmpd="sng">
            <a:noFill/>
            <a:prstDash val="solid"/>
            <a:round/>
            <a:headEnd type="none" w="med" len="med"/>
            <a:tailEnd type="none" w="med" len="med"/>
          </a:ln>
        </p:spPr>
        <p:txBody>
          <a:bodyPr lIns="91425" tIns="91425" rIns="91425" bIns="91425" anchor="ctr" anchorCtr="0">
            <a:noAutofit/>
          </a:bodyPr>
          <a:lstStyle/>
          <a:p>
            <a:pPr lvl="0" rtl="0">
              <a:lnSpc>
                <a:spcPct val="90000"/>
              </a:lnSpc>
              <a:spcBef>
                <a:spcPts val="0"/>
              </a:spcBef>
              <a:buClr>
                <a:schemeClr val="dk1"/>
              </a:buClr>
              <a:buSzPct val="25000"/>
              <a:buFont typeface="Calibri"/>
              <a:buNone/>
            </a:pPr>
            <a:r>
              <a:rPr lang="en-GB" sz="4400" dirty="0">
                <a:solidFill>
                  <a:schemeClr val="dk1"/>
                </a:solidFill>
                <a:latin typeface="Calibri"/>
                <a:ea typeface="Calibri"/>
                <a:cs typeface="Calibri"/>
                <a:sym typeface="Calibri"/>
              </a:rPr>
              <a:t> Comprehensive Assessment</a:t>
            </a:r>
          </a:p>
        </p:txBody>
      </p:sp>
      <p:pic>
        <p:nvPicPr>
          <p:cNvPr id="5" name="Picture 2">
            <a:extLst>
              <a:ext uri="{FF2B5EF4-FFF2-40B4-BE49-F238E27FC236}">
                <a16:creationId xmlns:a16="http://schemas.microsoft.com/office/drawing/2014/main" id="{B2CEE8BB-373F-9A4D-BB2E-F3E95A756B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0532" y="398755"/>
            <a:ext cx="9573491" cy="6330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434509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Shape 124"/>
          <p:cNvSpPr/>
          <p:nvPr/>
        </p:nvSpPr>
        <p:spPr>
          <a:xfrm>
            <a:off x="0" y="0"/>
            <a:ext cx="12192000" cy="1113600"/>
          </a:xfrm>
          <a:prstGeom prst="rect">
            <a:avLst/>
          </a:prstGeom>
          <a:solidFill>
            <a:srgbClr val="FF9300"/>
          </a:solidFill>
          <a:ln w="9525" cap="flat" cmpd="sng">
            <a:noFill/>
            <a:prstDash val="solid"/>
            <a:round/>
            <a:headEnd type="none" w="med" len="med"/>
            <a:tailEnd type="none" w="med" len="med"/>
          </a:ln>
        </p:spPr>
        <p:txBody>
          <a:bodyPr lIns="91425" tIns="91425" rIns="91425" bIns="91425" anchor="ctr" anchorCtr="0">
            <a:noAutofit/>
          </a:bodyPr>
          <a:lstStyle/>
          <a:p>
            <a:pPr lvl="0" rtl="0">
              <a:lnSpc>
                <a:spcPct val="90000"/>
              </a:lnSpc>
              <a:spcBef>
                <a:spcPts val="0"/>
              </a:spcBef>
              <a:buClr>
                <a:schemeClr val="dk1"/>
              </a:buClr>
              <a:buSzPct val="25000"/>
              <a:buFont typeface="Calibri"/>
              <a:buNone/>
            </a:pPr>
            <a:r>
              <a:rPr lang="en-GB" sz="4400" dirty="0">
                <a:solidFill>
                  <a:schemeClr val="dk1"/>
                </a:solidFill>
                <a:latin typeface="Calibri"/>
                <a:ea typeface="Calibri"/>
                <a:cs typeface="Calibri"/>
                <a:sym typeface="Calibri"/>
              </a:rPr>
              <a:t>Conducting a Comprehensive Assessment</a:t>
            </a:r>
          </a:p>
        </p:txBody>
      </p:sp>
      <p:sp>
        <p:nvSpPr>
          <p:cNvPr id="8" name="TextBox 7">
            <a:extLst>
              <a:ext uri="{FF2B5EF4-FFF2-40B4-BE49-F238E27FC236}">
                <a16:creationId xmlns:a16="http://schemas.microsoft.com/office/drawing/2014/main" id="{48D9FC8D-7336-6649-92AB-E2B0E804832B}"/>
              </a:ext>
            </a:extLst>
          </p:cNvPr>
          <p:cNvSpPr txBox="1"/>
          <p:nvPr/>
        </p:nvSpPr>
        <p:spPr>
          <a:xfrm>
            <a:off x="329230" y="1399156"/>
            <a:ext cx="2893325" cy="369332"/>
          </a:xfrm>
          <a:prstGeom prst="rect">
            <a:avLst/>
          </a:prstGeom>
          <a:noFill/>
        </p:spPr>
        <p:txBody>
          <a:bodyPr wrap="square" rtlCol="0">
            <a:spAutoFit/>
          </a:bodyPr>
          <a:lstStyle/>
          <a:p>
            <a:r>
              <a:rPr lang="en-US" dirty="0"/>
              <a:t>FLIQ</a:t>
            </a:r>
          </a:p>
        </p:txBody>
      </p:sp>
    </p:spTree>
    <p:extLst>
      <p:ext uri="{BB962C8B-B14F-4D97-AF65-F5344CB8AC3E}">
        <p14:creationId xmlns:p14="http://schemas.microsoft.com/office/powerpoint/2010/main" val="263118497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966074" y="3041865"/>
            <a:ext cx="10053481" cy="3256372"/>
          </a:xfrm>
          <a:prstGeom prst="rect">
            <a:avLst/>
          </a:prstGeom>
          <a:noFill/>
          <a:ln>
            <a:noFill/>
          </a:ln>
        </p:spPr>
        <p:txBody>
          <a:bodyPr lIns="91425" tIns="91425" rIns="91425" bIns="91425" anchor="t" anchorCtr="0">
            <a:noAutofit/>
          </a:bodyPr>
          <a:lstStyle/>
          <a:p>
            <a:pPr marL="228600" marR="0" lvl="0" indent="-50800" algn="ctr" rtl="0">
              <a:lnSpc>
                <a:spcPct val="90000"/>
              </a:lnSpc>
              <a:spcBef>
                <a:spcPts val="0"/>
              </a:spcBef>
              <a:spcAft>
                <a:spcPts val="0"/>
              </a:spcAft>
              <a:buClr>
                <a:schemeClr val="dk1"/>
              </a:buClr>
              <a:buSzPct val="25000"/>
              <a:buFont typeface="Arial"/>
              <a:buNone/>
            </a:pPr>
            <a:r>
              <a:rPr lang="en-GB" sz="2800" b="0" i="0" u="none" strike="noStrike" cap="none" dirty="0">
                <a:solidFill>
                  <a:schemeClr val="dk1"/>
                </a:solidFill>
                <a:latin typeface="Calibri"/>
                <a:ea typeface="Calibri"/>
                <a:cs typeface="Calibri"/>
                <a:sym typeface="Calibri"/>
              </a:rPr>
              <a:t>Linking the participation challenge to the sensory system</a:t>
            </a:r>
          </a:p>
          <a:p>
            <a:pPr marL="228600" marR="0" lvl="0" indent="-50800" algn="ctr" rtl="0">
              <a:lnSpc>
                <a:spcPct val="90000"/>
              </a:lnSpc>
              <a:spcBef>
                <a:spcPts val="0"/>
              </a:spcBef>
              <a:spcAft>
                <a:spcPts val="0"/>
              </a:spcAft>
              <a:buClr>
                <a:schemeClr val="dk1"/>
              </a:buClr>
              <a:buSzPct val="25000"/>
              <a:buFont typeface="Arial"/>
              <a:buNone/>
            </a:pPr>
            <a:endParaRPr lang="en-GB" sz="2800" dirty="0">
              <a:solidFill>
                <a:schemeClr val="dk1"/>
              </a:solidFill>
              <a:latin typeface="Calibri"/>
              <a:ea typeface="Calibri"/>
              <a:cs typeface="Calibri"/>
              <a:sym typeface="Calibri"/>
            </a:endParaRPr>
          </a:p>
          <a:p>
            <a:pPr marL="228600" marR="0" lvl="0" indent="-50800" algn="ctr" rtl="0">
              <a:lnSpc>
                <a:spcPct val="90000"/>
              </a:lnSpc>
              <a:spcBef>
                <a:spcPts val="0"/>
              </a:spcBef>
              <a:spcAft>
                <a:spcPts val="0"/>
              </a:spcAft>
              <a:buClr>
                <a:schemeClr val="dk1"/>
              </a:buClr>
              <a:buSzPct val="25000"/>
              <a:buFont typeface="Arial"/>
              <a:buNone/>
            </a:pPr>
            <a:endParaRPr lang="en-GB" sz="2800" b="0" i="0" u="none" strike="noStrike" cap="none" dirty="0">
              <a:solidFill>
                <a:schemeClr val="dk1"/>
              </a:solidFill>
              <a:latin typeface="Calibri"/>
              <a:ea typeface="Calibri"/>
              <a:cs typeface="Calibri"/>
              <a:sym typeface="Calibri"/>
            </a:endParaRPr>
          </a:p>
        </p:txBody>
      </p:sp>
      <p:sp>
        <p:nvSpPr>
          <p:cNvPr id="145" name="Shape 145"/>
          <p:cNvSpPr/>
          <p:nvPr/>
        </p:nvSpPr>
        <p:spPr>
          <a:xfrm>
            <a:off x="0" y="0"/>
            <a:ext cx="12191999" cy="998576"/>
          </a:xfrm>
          <a:prstGeom prst="rect">
            <a:avLst/>
          </a:prstGeom>
          <a:solidFill>
            <a:srgbClr val="FFFF00"/>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endParaRPr lang="en-GB" sz="4400" dirty="0"/>
          </a:p>
          <a:p>
            <a:pPr lvl="0" algn="ctr">
              <a:spcBef>
                <a:spcPts val="0"/>
              </a:spcBef>
              <a:buNone/>
            </a:pPr>
            <a:r>
              <a:rPr lang="en-GB" sz="4400" dirty="0"/>
              <a:t>Generating a hypothesis</a:t>
            </a:r>
          </a:p>
          <a:p>
            <a:pPr lvl="0" algn="ctr">
              <a:spcBef>
                <a:spcPts val="0"/>
              </a:spcBef>
              <a:buNone/>
            </a:pPr>
            <a:endParaRPr lang="en-GB" sz="4400" dirty="0"/>
          </a:p>
        </p:txBody>
      </p:sp>
    </p:spTree>
    <p:extLst>
      <p:ext uri="{BB962C8B-B14F-4D97-AF65-F5344CB8AC3E}">
        <p14:creationId xmlns:p14="http://schemas.microsoft.com/office/powerpoint/2010/main" val="388995089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Title 1"/>
          <p:cNvSpPr>
            <a:spLocks noGrp="1"/>
          </p:cNvSpPr>
          <p:nvPr>
            <p:ph type="title"/>
          </p:nvPr>
        </p:nvSpPr>
        <p:spPr>
          <a:xfrm>
            <a:off x="384751" y="1524677"/>
            <a:ext cx="10515600" cy="1325563"/>
          </a:xfrm>
        </p:spPr>
        <p:txBody>
          <a:bodyPr/>
          <a:lstStyle/>
          <a:p>
            <a:r>
              <a:rPr lang="en-US" dirty="0"/>
              <a:t>Making the links</a:t>
            </a:r>
          </a:p>
        </p:txBody>
      </p:sp>
      <p:sp>
        <p:nvSpPr>
          <p:cNvPr id="9" name="Shape 145"/>
          <p:cNvSpPr/>
          <p:nvPr/>
        </p:nvSpPr>
        <p:spPr>
          <a:xfrm>
            <a:off x="0" y="-37149"/>
            <a:ext cx="12192000" cy="1201800"/>
          </a:xfrm>
          <a:prstGeom prst="rect">
            <a:avLst/>
          </a:prstGeom>
          <a:solidFill>
            <a:srgbClr val="FFFF00"/>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4400" dirty="0"/>
              <a:t>Generating a hypothesis</a:t>
            </a:r>
          </a:p>
        </p:txBody>
      </p:sp>
      <p:sp>
        <p:nvSpPr>
          <p:cNvPr id="4" name="Right Arrow 3"/>
          <p:cNvSpPr/>
          <p:nvPr/>
        </p:nvSpPr>
        <p:spPr>
          <a:xfrm>
            <a:off x="5711338" y="3783798"/>
            <a:ext cx="1615643" cy="1788881"/>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819447" y="4201364"/>
            <a:ext cx="1054811" cy="1015663"/>
          </a:xfrm>
          <a:prstGeom prst="rect">
            <a:avLst/>
          </a:prstGeom>
          <a:noFill/>
        </p:spPr>
        <p:txBody>
          <a:bodyPr wrap="square" rtlCol="0">
            <a:spAutoFit/>
          </a:bodyPr>
          <a:lstStyle/>
          <a:p>
            <a:pPr algn="ctr"/>
            <a:r>
              <a:rPr lang="en-US" sz="6000">
                <a:latin typeface="Chalkduster" charset="0"/>
                <a:ea typeface="Chalkduster" charset="0"/>
                <a:cs typeface="Chalkduster" charset="0"/>
              </a:rPr>
              <a:t>?</a:t>
            </a:r>
          </a:p>
        </p:txBody>
      </p:sp>
    </p:spTree>
    <p:extLst>
      <p:ext uri="{BB962C8B-B14F-4D97-AF65-F5344CB8AC3E}">
        <p14:creationId xmlns:p14="http://schemas.microsoft.com/office/powerpoint/2010/main" val="87954425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838200" y="1650380"/>
            <a:ext cx="10515600" cy="4508770"/>
          </a:xfrm>
          <a:prstGeom prst="rect">
            <a:avLst/>
          </a:prstGeom>
          <a:noFill/>
          <a:ln>
            <a:noFill/>
          </a:ln>
        </p:spPr>
        <p:txBody>
          <a:bodyPr lIns="91425" tIns="91425" rIns="91425" bIns="91425" anchor="t" anchorCtr="0">
            <a:noAutofit/>
          </a:bodyPr>
          <a:lstStyle/>
          <a:p>
            <a:pPr marL="0" lvl="0" indent="0" rtl="0">
              <a:spcBef>
                <a:spcPts val="0"/>
              </a:spcBef>
              <a:buClr>
                <a:schemeClr val="dk1"/>
              </a:buClr>
              <a:buSzPct val="25000"/>
              <a:buFont typeface="Arial"/>
              <a:buNone/>
            </a:pPr>
            <a:endParaRPr sz="3000" dirty="0">
              <a:solidFill>
                <a:srgbClr val="000000"/>
              </a:solidFill>
            </a:endParaRPr>
          </a:p>
          <a:p>
            <a:pPr marL="0" lvl="0" indent="0" algn="ctr" rtl="0">
              <a:spcBef>
                <a:spcPts val="0"/>
              </a:spcBef>
              <a:buClr>
                <a:schemeClr val="dk1"/>
              </a:buClr>
              <a:buSzPct val="25000"/>
              <a:buFont typeface="Arial"/>
              <a:buNone/>
            </a:pPr>
            <a:r>
              <a:rPr lang="en-GB" sz="2400" dirty="0">
                <a:solidFill>
                  <a:srgbClr val="000000"/>
                </a:solidFill>
              </a:rPr>
              <a:t>”Can provide a quantitative value for a client's progress that allows comparison of goals over time’’</a:t>
            </a:r>
          </a:p>
          <a:p>
            <a:pPr marL="0" lvl="0" indent="0" algn="l" rtl="0">
              <a:spcBef>
                <a:spcPts val="0"/>
              </a:spcBef>
              <a:buClr>
                <a:schemeClr val="dk1"/>
              </a:buClr>
              <a:buSzPct val="25000"/>
              <a:buFont typeface="Arial"/>
              <a:buNone/>
            </a:pPr>
            <a:endParaRPr sz="2400" dirty="0">
              <a:solidFill>
                <a:srgbClr val="000000"/>
              </a:solidFill>
            </a:endParaRPr>
          </a:p>
          <a:p>
            <a:pPr marL="0" lvl="0" indent="0" algn="l" rtl="0">
              <a:spcBef>
                <a:spcPts val="0"/>
              </a:spcBef>
              <a:buClr>
                <a:schemeClr val="dk1"/>
              </a:buClr>
              <a:buSzPct val="25000"/>
              <a:buFont typeface="Arial"/>
              <a:buNone/>
            </a:pPr>
            <a:endParaRPr sz="2400" dirty="0">
              <a:solidFill>
                <a:srgbClr val="000000"/>
              </a:solidFill>
            </a:endParaRPr>
          </a:p>
          <a:p>
            <a:pPr marL="228600" marR="0" lvl="0" indent="-50800" algn="ctr" rtl="0">
              <a:lnSpc>
                <a:spcPct val="90000"/>
              </a:lnSpc>
              <a:spcBef>
                <a:spcPts val="0"/>
              </a:spcBef>
              <a:spcAft>
                <a:spcPts val="0"/>
              </a:spcAft>
              <a:buClr>
                <a:schemeClr val="dk1"/>
              </a:buClr>
              <a:buSzPct val="25000"/>
              <a:buFont typeface="Arial"/>
              <a:buNone/>
            </a:pPr>
            <a:endParaRPr lang="en-GB" sz="2400" dirty="0"/>
          </a:p>
          <a:p>
            <a:pPr marL="228600" marR="0" lvl="0" indent="-50800" algn="ctr" rtl="0">
              <a:lnSpc>
                <a:spcPct val="90000"/>
              </a:lnSpc>
              <a:spcBef>
                <a:spcPts val="0"/>
              </a:spcBef>
              <a:spcAft>
                <a:spcPts val="0"/>
              </a:spcAft>
              <a:buClr>
                <a:schemeClr val="dk1"/>
              </a:buClr>
              <a:buSzPct val="25000"/>
              <a:buFont typeface="Arial"/>
              <a:buNone/>
            </a:pPr>
            <a:r>
              <a:rPr lang="en-GB" sz="2400" dirty="0" err="1"/>
              <a:t>Schaaf</a:t>
            </a:r>
            <a:r>
              <a:rPr lang="en-GB" sz="2400" dirty="0"/>
              <a:t> and </a:t>
            </a:r>
            <a:r>
              <a:rPr lang="en-GB" sz="2400" dirty="0" err="1"/>
              <a:t>Mailloux</a:t>
            </a:r>
            <a:r>
              <a:rPr lang="en-GB" sz="2400" dirty="0"/>
              <a:t>. 2015. </a:t>
            </a:r>
            <a:r>
              <a:rPr lang="en-GB" sz="2400" dirty="0" err="1"/>
              <a:t>Pg</a:t>
            </a:r>
            <a:r>
              <a:rPr lang="en-GB" sz="2400" dirty="0"/>
              <a:t> 81</a:t>
            </a:r>
          </a:p>
        </p:txBody>
      </p:sp>
      <p:sp>
        <p:nvSpPr>
          <p:cNvPr id="168" name="Shape 168"/>
          <p:cNvSpPr/>
          <p:nvPr/>
        </p:nvSpPr>
        <p:spPr>
          <a:xfrm>
            <a:off x="0" y="0"/>
            <a:ext cx="12192000" cy="989700"/>
          </a:xfrm>
          <a:prstGeom prst="rect">
            <a:avLst/>
          </a:prstGeom>
          <a:solidFill>
            <a:srgbClr val="00B050"/>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4400" dirty="0"/>
              <a:t>Developing and scaling goals</a:t>
            </a:r>
          </a:p>
        </p:txBody>
      </p:sp>
    </p:spTree>
    <p:extLst>
      <p:ext uri="{BB962C8B-B14F-4D97-AF65-F5344CB8AC3E}">
        <p14:creationId xmlns:p14="http://schemas.microsoft.com/office/powerpoint/2010/main" val="3799174790"/>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4" name="Shape 184"/>
          <p:cNvSpPr txBox="1">
            <a:spLocks noGrp="1"/>
          </p:cNvSpPr>
          <p:nvPr>
            <p:ph type="title"/>
          </p:nvPr>
        </p:nvSpPr>
        <p:spPr>
          <a:xfrm>
            <a:off x="0" y="0"/>
            <a:ext cx="12192000" cy="1242000"/>
          </a:xfrm>
          <a:prstGeom prst="rect">
            <a:avLst/>
          </a:prstGeom>
          <a:solidFill>
            <a:srgbClr val="339933"/>
          </a:solidFill>
          <a:ln>
            <a:noFill/>
          </a:ln>
        </p:spPr>
        <p:txBody>
          <a:bodyPr lIns="91425" tIns="45700" rIns="91425" bIns="45700" anchor="ctr" anchorCtr="0">
            <a:noAutofit/>
          </a:bodyPr>
          <a:lstStyle/>
          <a:p>
            <a:pPr marL="0" marR="0" lvl="0" indent="0" algn="ctr" rtl="0">
              <a:lnSpc>
                <a:spcPct val="90000"/>
              </a:lnSpc>
              <a:spcBef>
                <a:spcPts val="0"/>
              </a:spcBef>
              <a:spcAft>
                <a:spcPts val="0"/>
              </a:spcAft>
              <a:buClr>
                <a:schemeClr val="lt1"/>
              </a:buClr>
              <a:buSzPct val="25000"/>
              <a:buFont typeface="Calibri"/>
              <a:buNone/>
            </a:pPr>
            <a:r>
              <a:rPr lang="en-GB" sz="4400" b="0" i="0" u="none" strike="noStrike" cap="none" dirty="0">
                <a:latin typeface="Calibri"/>
                <a:ea typeface="Calibri"/>
                <a:cs typeface="Calibri"/>
                <a:sym typeface="Calibri"/>
              </a:rPr>
              <a:t>Developing and scaling goals</a:t>
            </a:r>
          </a:p>
        </p:txBody>
      </p:sp>
      <p:sp>
        <p:nvSpPr>
          <p:cNvPr id="2" name="Rectangle 1"/>
          <p:cNvSpPr/>
          <p:nvPr/>
        </p:nvSpPr>
        <p:spPr>
          <a:xfrm>
            <a:off x="395110" y="1764312"/>
            <a:ext cx="10780889" cy="3970318"/>
          </a:xfrm>
          <a:prstGeom prst="rect">
            <a:avLst/>
          </a:prstGeom>
        </p:spPr>
        <p:txBody>
          <a:bodyPr wrap="square">
            <a:spAutoFit/>
          </a:bodyPr>
          <a:lstStyle/>
          <a:p>
            <a:pPr marL="228600" lvl="0" indent="-50800">
              <a:lnSpc>
                <a:spcPct val="90000"/>
              </a:lnSpc>
              <a:buClr>
                <a:schemeClr val="dk1"/>
              </a:buClr>
              <a:buSzPct val="25000"/>
            </a:pPr>
            <a:r>
              <a:rPr lang="en-GB" sz="2800" dirty="0"/>
              <a:t>Proximal goals are based on the specific sensory-motor factors hypothesised to be affecting participation</a:t>
            </a:r>
          </a:p>
          <a:p>
            <a:pPr marL="228600" lvl="0" indent="-50800">
              <a:lnSpc>
                <a:spcPct val="90000"/>
              </a:lnSpc>
              <a:buClr>
                <a:schemeClr val="dk1"/>
              </a:buClr>
              <a:buSzPct val="25000"/>
            </a:pPr>
            <a:endParaRPr lang="en-GB" sz="2800" dirty="0"/>
          </a:p>
          <a:p>
            <a:pPr marL="228600" lvl="0" indent="-50800">
              <a:lnSpc>
                <a:spcPct val="90000"/>
              </a:lnSpc>
              <a:buClr>
                <a:schemeClr val="dk1"/>
              </a:buClr>
              <a:buSzPct val="25000"/>
            </a:pPr>
            <a:r>
              <a:rPr lang="en-GB" sz="2800" dirty="0"/>
              <a:t>Distal goals are related to the child's specific participation challenges</a:t>
            </a:r>
          </a:p>
          <a:p>
            <a:pPr marL="228600" lvl="0" indent="-50800">
              <a:lnSpc>
                <a:spcPct val="90000"/>
              </a:lnSpc>
              <a:buClr>
                <a:schemeClr val="dk1"/>
              </a:buClr>
              <a:buSzPct val="25000"/>
            </a:pPr>
            <a:endParaRPr lang="en-GB" sz="2800" dirty="0"/>
          </a:p>
          <a:p>
            <a:pPr marL="228600" lvl="0" indent="-50800">
              <a:lnSpc>
                <a:spcPct val="90000"/>
              </a:lnSpc>
              <a:buClr>
                <a:schemeClr val="dk1"/>
              </a:buClr>
              <a:buSzPct val="25000"/>
            </a:pPr>
            <a:r>
              <a:rPr lang="en-GB" sz="2800" dirty="0"/>
              <a:t>Goals:</a:t>
            </a:r>
          </a:p>
          <a:p>
            <a:pPr marL="228600" lvl="0" indent="-50800">
              <a:lnSpc>
                <a:spcPct val="90000"/>
              </a:lnSpc>
              <a:buClr>
                <a:schemeClr val="dk1"/>
              </a:buClr>
              <a:buSzPct val="25000"/>
            </a:pPr>
            <a:endParaRPr lang="en-GB" sz="2800" dirty="0"/>
          </a:p>
          <a:p>
            <a:pPr marL="228600" lvl="0" indent="-50800">
              <a:lnSpc>
                <a:spcPct val="90000"/>
              </a:lnSpc>
              <a:buClr>
                <a:schemeClr val="dk1"/>
              </a:buClr>
              <a:buSzPct val="25000"/>
            </a:pPr>
            <a:r>
              <a:rPr lang="en-GB" sz="2800" dirty="0"/>
              <a:t>1.</a:t>
            </a:r>
          </a:p>
          <a:p>
            <a:pPr marL="228600" lvl="0" indent="-50800">
              <a:lnSpc>
                <a:spcPct val="90000"/>
              </a:lnSpc>
              <a:buClr>
                <a:schemeClr val="dk1"/>
              </a:buClr>
              <a:buSzPct val="25000"/>
            </a:pPr>
            <a:r>
              <a:rPr lang="en-GB" sz="2800" dirty="0"/>
              <a:t>2. </a:t>
            </a:r>
          </a:p>
          <a:p>
            <a:pPr marL="228600" lvl="0" indent="-50800">
              <a:lnSpc>
                <a:spcPct val="90000"/>
              </a:lnSpc>
              <a:buClr>
                <a:schemeClr val="dk1"/>
              </a:buClr>
              <a:buSzPct val="25000"/>
            </a:pPr>
            <a:r>
              <a:rPr lang="en-GB" sz="2800" dirty="0"/>
              <a:t>3. </a:t>
            </a:r>
          </a:p>
        </p:txBody>
      </p:sp>
    </p:spTree>
    <p:extLst>
      <p:ext uri="{BB962C8B-B14F-4D97-AF65-F5344CB8AC3E}">
        <p14:creationId xmlns:p14="http://schemas.microsoft.com/office/powerpoint/2010/main" val="3321400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8EDA-AE9B-5441-8B03-ADAA16F2F8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8999E9-C599-2940-A92D-005254E3DA2E}"/>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10721D80-8E09-8F4A-A905-95E1C3691ED2}"/>
              </a:ext>
            </a:extLst>
          </p:cNvPr>
          <p:cNvSpPr>
            <a:spLocks noGrp="1"/>
          </p:cNvSpPr>
          <p:nvPr>
            <p:ph sz="half" idx="2"/>
          </p:nvPr>
        </p:nvSpPr>
        <p:spPr/>
        <p:txBody>
          <a:bodyPr/>
          <a:lstStyle/>
          <a:p>
            <a:endParaRPr lang="en-US"/>
          </a:p>
        </p:txBody>
      </p:sp>
      <p:sp>
        <p:nvSpPr>
          <p:cNvPr id="5" name="Shape 184">
            <a:extLst>
              <a:ext uri="{FF2B5EF4-FFF2-40B4-BE49-F238E27FC236}">
                <a16:creationId xmlns:a16="http://schemas.microsoft.com/office/drawing/2014/main" id="{2F42C7B1-0C1A-094F-8CF1-67D23993A7A6}"/>
              </a:ext>
            </a:extLst>
          </p:cNvPr>
          <p:cNvSpPr txBox="1">
            <a:spLocks/>
          </p:cNvSpPr>
          <p:nvPr/>
        </p:nvSpPr>
        <p:spPr>
          <a:xfrm>
            <a:off x="0" y="0"/>
            <a:ext cx="12192000" cy="1242000"/>
          </a:xfrm>
          <a:prstGeom prst="rect">
            <a:avLst/>
          </a:prstGeom>
          <a:solidFill>
            <a:srgbClr val="339933"/>
          </a:solidFill>
          <a:ln>
            <a:noFill/>
          </a:ln>
        </p:spPr>
        <p:txBody>
          <a:bodyPr vert="horz" lIns="91425" tIns="45700" rIns="91425" bIns="457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lt1"/>
              </a:buClr>
              <a:buSzPct val="25000"/>
              <a:buFont typeface="Calibri"/>
              <a:buNone/>
            </a:pPr>
            <a:r>
              <a:rPr lang="en-GB" dirty="0">
                <a:latin typeface="Calibri"/>
                <a:ea typeface="Calibri"/>
                <a:cs typeface="Calibri"/>
                <a:sym typeface="Calibri"/>
              </a:rPr>
              <a:t>Goals: COPM | GAS | Gas Light | SMART</a:t>
            </a:r>
          </a:p>
        </p:txBody>
      </p:sp>
    </p:spTree>
    <p:extLst>
      <p:ext uri="{BB962C8B-B14F-4D97-AF65-F5344CB8AC3E}">
        <p14:creationId xmlns:p14="http://schemas.microsoft.com/office/powerpoint/2010/main" val="1935861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838199" y="1902825"/>
            <a:ext cx="10764300" cy="2745110"/>
          </a:xfrm>
          <a:prstGeom prst="rect">
            <a:avLst/>
          </a:prstGeom>
          <a:noFill/>
          <a:ln>
            <a:noFill/>
          </a:ln>
        </p:spPr>
        <p:txBody>
          <a:bodyPr lIns="91425" tIns="91425" rIns="91425" bIns="91425" anchor="t" anchorCtr="0">
            <a:noAutofit/>
          </a:bodyPr>
          <a:lstStyle/>
          <a:p>
            <a:pPr marL="228600" marR="0" lvl="0" indent="-50800" algn="l" rtl="0">
              <a:lnSpc>
                <a:spcPct val="90000"/>
              </a:lnSpc>
              <a:spcBef>
                <a:spcPts val="0"/>
              </a:spcBef>
              <a:spcAft>
                <a:spcPts val="0"/>
              </a:spcAft>
              <a:buClr>
                <a:schemeClr val="dk1"/>
              </a:buClr>
              <a:buSzPct val="25000"/>
              <a:buFont typeface="Arial"/>
              <a:buNone/>
            </a:pPr>
            <a:r>
              <a:rPr lang="en-GB" sz="2400" dirty="0"/>
              <a:t>“Proximal outcome measures are based on the specific sensory-motor factors hypothesised to be affecting participation and goal attainment. </a:t>
            </a:r>
          </a:p>
          <a:p>
            <a:pPr marL="228600" marR="0" lvl="0" indent="-50800" algn="l" rtl="0">
              <a:lnSpc>
                <a:spcPct val="90000"/>
              </a:lnSpc>
              <a:spcBef>
                <a:spcPts val="0"/>
              </a:spcBef>
              <a:spcAft>
                <a:spcPts val="0"/>
              </a:spcAft>
              <a:buClr>
                <a:schemeClr val="dk1"/>
              </a:buClr>
              <a:buSzPct val="25000"/>
              <a:buFont typeface="Arial"/>
              <a:buNone/>
            </a:pPr>
            <a:endParaRPr sz="2400" dirty="0"/>
          </a:p>
          <a:p>
            <a:pPr marL="228600" marR="0" lvl="0" indent="-50800" algn="l" rtl="0">
              <a:lnSpc>
                <a:spcPct val="90000"/>
              </a:lnSpc>
              <a:spcBef>
                <a:spcPts val="0"/>
              </a:spcBef>
              <a:spcAft>
                <a:spcPts val="0"/>
              </a:spcAft>
              <a:buClr>
                <a:schemeClr val="dk1"/>
              </a:buClr>
              <a:buSzPct val="25000"/>
              <a:buFont typeface="Arial"/>
              <a:buNone/>
            </a:pPr>
            <a:r>
              <a:rPr lang="en-GB" sz="2400" dirty="0"/>
              <a:t>‘‘Distal outcome measure are related to the child's specific participation challenges - closely aligned to the participation  identified during goal setting’’</a:t>
            </a:r>
          </a:p>
        </p:txBody>
      </p:sp>
      <p:sp>
        <p:nvSpPr>
          <p:cNvPr id="198" name="Shape 198"/>
          <p:cNvSpPr txBox="1"/>
          <p:nvPr/>
        </p:nvSpPr>
        <p:spPr>
          <a:xfrm>
            <a:off x="0" y="0"/>
            <a:ext cx="12192000" cy="1201800"/>
          </a:xfrm>
          <a:prstGeom prst="rect">
            <a:avLst/>
          </a:prstGeom>
          <a:solidFill>
            <a:srgbClr val="4A86E8"/>
          </a:solidFill>
          <a:ln>
            <a:noFill/>
          </a:ln>
        </p:spPr>
        <p:txBody>
          <a:bodyPr lIns="91425" tIns="91425" rIns="91425" bIns="91425" anchor="ctr" anchorCtr="0">
            <a:noAutofit/>
          </a:bodyPr>
          <a:lstStyle/>
          <a:p>
            <a:pPr lvl="0" algn="ctr">
              <a:spcBef>
                <a:spcPts val="0"/>
              </a:spcBef>
              <a:buNone/>
            </a:pPr>
            <a:r>
              <a:rPr lang="en-GB" sz="3600" dirty="0"/>
              <a:t>Identifying Outcome Measures</a:t>
            </a:r>
          </a:p>
        </p:txBody>
      </p:sp>
    </p:spTree>
    <p:extLst>
      <p:ext uri="{BB962C8B-B14F-4D97-AF65-F5344CB8AC3E}">
        <p14:creationId xmlns:p14="http://schemas.microsoft.com/office/powerpoint/2010/main" val="159529534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Shape 204"/>
          <p:cNvSpPr/>
          <p:nvPr/>
        </p:nvSpPr>
        <p:spPr>
          <a:xfrm>
            <a:off x="0" y="0"/>
            <a:ext cx="12191999" cy="1497600"/>
          </a:xfrm>
          <a:prstGeom prst="rect">
            <a:avLst/>
          </a:prstGeom>
          <a:solidFill>
            <a:srgbClr val="9900FF"/>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Setting the Stage for Intervention | Evidence</a:t>
            </a:r>
          </a:p>
        </p:txBody>
      </p:sp>
    </p:spTree>
    <p:extLst>
      <p:ext uri="{BB962C8B-B14F-4D97-AF65-F5344CB8AC3E}">
        <p14:creationId xmlns:p14="http://schemas.microsoft.com/office/powerpoint/2010/main" val="392684554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Shape 204"/>
          <p:cNvSpPr/>
          <p:nvPr/>
        </p:nvSpPr>
        <p:spPr>
          <a:xfrm>
            <a:off x="0" y="0"/>
            <a:ext cx="12191999" cy="1497600"/>
          </a:xfrm>
          <a:prstGeom prst="rect">
            <a:avLst/>
          </a:prstGeom>
          <a:solidFill>
            <a:srgbClr val="9900FF"/>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Setting the Stage for Intervention | Service Delivery </a:t>
            </a:r>
          </a:p>
        </p:txBody>
      </p:sp>
    </p:spTree>
    <p:extLst>
      <p:ext uri="{BB962C8B-B14F-4D97-AF65-F5344CB8AC3E}">
        <p14:creationId xmlns:p14="http://schemas.microsoft.com/office/powerpoint/2010/main" val="137578457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ED265-EDA9-F44D-8D71-460228FC87A9}"/>
              </a:ext>
            </a:extLst>
          </p:cNvPr>
          <p:cNvSpPr>
            <a:spLocks noGrp="1"/>
          </p:cNvSpPr>
          <p:nvPr>
            <p:ph type="title"/>
          </p:nvPr>
        </p:nvSpPr>
        <p:spPr/>
        <p:txBody>
          <a:bodyPr/>
          <a:lstStyle/>
          <a:p>
            <a:r>
              <a:rPr lang="en-US" dirty="0"/>
              <a:t>Brief History</a:t>
            </a:r>
          </a:p>
        </p:txBody>
      </p:sp>
    </p:spTree>
    <p:extLst>
      <p:ext uri="{BB962C8B-B14F-4D97-AF65-F5344CB8AC3E}">
        <p14:creationId xmlns:p14="http://schemas.microsoft.com/office/powerpoint/2010/main" val="670341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Shape 204"/>
          <p:cNvSpPr/>
          <p:nvPr/>
        </p:nvSpPr>
        <p:spPr>
          <a:xfrm>
            <a:off x="0" y="0"/>
            <a:ext cx="12191999" cy="1497600"/>
          </a:xfrm>
          <a:prstGeom prst="rect">
            <a:avLst/>
          </a:prstGeom>
          <a:solidFill>
            <a:srgbClr val="9900FF"/>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Setting the Stage for Intervention | one to one therapy</a:t>
            </a:r>
          </a:p>
        </p:txBody>
      </p:sp>
      <p:sp>
        <p:nvSpPr>
          <p:cNvPr id="3" name="Rectangle 2"/>
          <p:cNvSpPr/>
          <p:nvPr/>
        </p:nvSpPr>
        <p:spPr>
          <a:xfrm>
            <a:off x="732745" y="2515609"/>
            <a:ext cx="10108200" cy="3416320"/>
          </a:xfrm>
          <a:prstGeom prst="rect">
            <a:avLst/>
          </a:prstGeom>
        </p:spPr>
        <p:txBody>
          <a:bodyPr wrap="square">
            <a:spAutoFit/>
          </a:bodyPr>
          <a:lstStyle/>
          <a:p>
            <a:pPr marL="457200" lvl="0" indent="-406400">
              <a:lnSpc>
                <a:spcPct val="150000"/>
              </a:lnSpc>
              <a:buClr>
                <a:schemeClr val="dk1"/>
              </a:buClr>
              <a:buSzPct val="100000"/>
              <a:buFont typeface="Calibri"/>
            </a:pPr>
            <a:r>
              <a:rPr lang="en-GB" sz="2400" dirty="0">
                <a:latin typeface="Open Sans" charset="0"/>
                <a:ea typeface="Open Sans" charset="0"/>
                <a:cs typeface="Open Sans" charset="0"/>
              </a:rPr>
              <a:t>Fidelity: </a:t>
            </a:r>
          </a:p>
          <a:p>
            <a:pPr marL="457200" lvl="0" indent="-406400">
              <a:lnSpc>
                <a:spcPct val="150000"/>
              </a:lnSpc>
              <a:buClr>
                <a:schemeClr val="dk1"/>
              </a:buClr>
              <a:buSzPct val="100000"/>
              <a:buFont typeface="Calibri"/>
            </a:pPr>
            <a:r>
              <a:rPr lang="en-GB" sz="2400" dirty="0">
                <a:latin typeface="Open Sans" charset="0"/>
                <a:ea typeface="Open Sans" charset="0"/>
                <a:cs typeface="Open Sans" charset="0"/>
              </a:rPr>
              <a:t>Therapist Training and Experience</a:t>
            </a:r>
          </a:p>
          <a:p>
            <a:pPr marL="457200" lvl="0" indent="-406400">
              <a:lnSpc>
                <a:spcPct val="150000"/>
              </a:lnSpc>
              <a:buClr>
                <a:schemeClr val="dk1"/>
              </a:buClr>
              <a:buSzPct val="100000"/>
              <a:buFont typeface="Calibri"/>
            </a:pPr>
            <a:r>
              <a:rPr lang="en-GB" sz="2400" dirty="0">
                <a:latin typeface="Open Sans" charset="0"/>
                <a:ea typeface="Open Sans" charset="0"/>
                <a:cs typeface="Open Sans" charset="0"/>
              </a:rPr>
              <a:t>Safety Measures</a:t>
            </a:r>
          </a:p>
          <a:p>
            <a:pPr marL="457200" lvl="0" indent="-406400">
              <a:lnSpc>
                <a:spcPct val="150000"/>
              </a:lnSpc>
              <a:buClr>
                <a:schemeClr val="dk1"/>
              </a:buClr>
              <a:buSzPct val="100000"/>
              <a:buFont typeface="Calibri"/>
            </a:pPr>
            <a:r>
              <a:rPr lang="en-GB" sz="2400" dirty="0">
                <a:latin typeface="Open Sans" charset="0"/>
                <a:ea typeface="Open Sans" charset="0"/>
                <a:cs typeface="Open Sans" charset="0"/>
              </a:rPr>
              <a:t>Equipment and Space </a:t>
            </a:r>
          </a:p>
          <a:p>
            <a:pPr marL="457200" indent="-406400">
              <a:lnSpc>
                <a:spcPct val="150000"/>
              </a:lnSpc>
              <a:buClr>
                <a:schemeClr val="dk1"/>
              </a:buClr>
              <a:buSzPct val="100000"/>
            </a:pPr>
            <a:r>
              <a:rPr lang="en-GB" sz="2400" dirty="0">
                <a:latin typeface="Open Sans" charset="0"/>
                <a:ea typeface="Open Sans" charset="0"/>
                <a:cs typeface="Open Sans" charset="0"/>
              </a:rPr>
              <a:t>Dosage</a:t>
            </a:r>
          </a:p>
          <a:p>
            <a:pPr lvl="0">
              <a:lnSpc>
                <a:spcPct val="150000"/>
              </a:lnSpc>
            </a:pPr>
            <a:r>
              <a:rPr lang="en-GB" sz="2400" dirty="0" err="1">
                <a:latin typeface="Open Sans" charset="0"/>
                <a:ea typeface="Open Sans" charset="0"/>
                <a:cs typeface="Open Sans" charset="0"/>
              </a:rPr>
              <a:t>Schaaf</a:t>
            </a:r>
            <a:r>
              <a:rPr lang="en-GB" sz="2400" dirty="0">
                <a:latin typeface="Open Sans" charset="0"/>
                <a:ea typeface="Open Sans" charset="0"/>
                <a:cs typeface="Open Sans" charset="0"/>
              </a:rPr>
              <a:t> and </a:t>
            </a:r>
            <a:r>
              <a:rPr lang="en-GB" sz="2400" dirty="0" err="1">
                <a:latin typeface="Open Sans" charset="0"/>
                <a:ea typeface="Open Sans" charset="0"/>
                <a:cs typeface="Open Sans" charset="0"/>
              </a:rPr>
              <a:t>Mailloux</a:t>
            </a:r>
            <a:r>
              <a:rPr lang="en-GB" sz="2400" dirty="0">
                <a:latin typeface="Open Sans" charset="0"/>
                <a:ea typeface="Open Sans" charset="0"/>
                <a:cs typeface="Open Sans" charset="0"/>
              </a:rPr>
              <a:t>. 2015</a:t>
            </a:r>
          </a:p>
        </p:txBody>
      </p:sp>
    </p:spTree>
    <p:extLst>
      <p:ext uri="{BB962C8B-B14F-4D97-AF65-F5344CB8AC3E}">
        <p14:creationId xmlns:p14="http://schemas.microsoft.com/office/powerpoint/2010/main" val="3155645548"/>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Shape 204"/>
          <p:cNvSpPr/>
          <p:nvPr/>
        </p:nvSpPr>
        <p:spPr>
          <a:xfrm>
            <a:off x="0" y="0"/>
            <a:ext cx="12191999" cy="1497600"/>
          </a:xfrm>
          <a:prstGeom prst="rect">
            <a:avLst/>
          </a:prstGeom>
          <a:solidFill>
            <a:srgbClr val="9900FF"/>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Setting the Stage for Intervention | one to one therapy </a:t>
            </a:r>
          </a:p>
          <a:p>
            <a:pPr lvl="0" algn="ctr">
              <a:spcBef>
                <a:spcPts val="0"/>
              </a:spcBef>
              <a:buNone/>
            </a:pPr>
            <a:r>
              <a:rPr lang="en-GB" sz="3600" dirty="0"/>
              <a:t>See it in action | activities and equipment </a:t>
            </a:r>
          </a:p>
        </p:txBody>
      </p:sp>
      <p:sp>
        <p:nvSpPr>
          <p:cNvPr id="2" name="TextBox 1">
            <a:extLst>
              <a:ext uri="{FF2B5EF4-FFF2-40B4-BE49-F238E27FC236}">
                <a16:creationId xmlns:a16="http://schemas.microsoft.com/office/drawing/2014/main" id="{939684D4-0F36-A54B-96DA-F8B098D530D2}"/>
              </a:ext>
            </a:extLst>
          </p:cNvPr>
          <p:cNvSpPr txBox="1"/>
          <p:nvPr/>
        </p:nvSpPr>
        <p:spPr>
          <a:xfrm>
            <a:off x="327377" y="1964266"/>
            <a:ext cx="2032000" cy="369332"/>
          </a:xfrm>
          <a:prstGeom prst="rect">
            <a:avLst/>
          </a:prstGeom>
          <a:noFill/>
        </p:spPr>
        <p:txBody>
          <a:bodyPr wrap="square" rtlCol="0">
            <a:spAutoFit/>
          </a:bodyPr>
          <a:lstStyle/>
          <a:p>
            <a:r>
              <a:rPr lang="en-US" dirty="0"/>
              <a:t>Goal 1 Ideas</a:t>
            </a:r>
          </a:p>
        </p:txBody>
      </p:sp>
      <p:sp>
        <p:nvSpPr>
          <p:cNvPr id="4" name="TextBox 3">
            <a:extLst>
              <a:ext uri="{FF2B5EF4-FFF2-40B4-BE49-F238E27FC236}">
                <a16:creationId xmlns:a16="http://schemas.microsoft.com/office/drawing/2014/main" id="{7D62D1C9-5456-D245-A697-ECEC45E1C147}"/>
              </a:ext>
            </a:extLst>
          </p:cNvPr>
          <p:cNvSpPr txBox="1"/>
          <p:nvPr/>
        </p:nvSpPr>
        <p:spPr>
          <a:xfrm>
            <a:off x="225777" y="5469466"/>
            <a:ext cx="2032000" cy="369332"/>
          </a:xfrm>
          <a:prstGeom prst="rect">
            <a:avLst/>
          </a:prstGeom>
          <a:noFill/>
        </p:spPr>
        <p:txBody>
          <a:bodyPr wrap="square" rtlCol="0">
            <a:spAutoFit/>
          </a:bodyPr>
          <a:lstStyle/>
          <a:p>
            <a:r>
              <a:rPr lang="en-US" dirty="0"/>
              <a:t>Goal 3 Ideas</a:t>
            </a:r>
          </a:p>
        </p:txBody>
      </p:sp>
      <p:sp>
        <p:nvSpPr>
          <p:cNvPr id="5" name="TextBox 4">
            <a:extLst>
              <a:ext uri="{FF2B5EF4-FFF2-40B4-BE49-F238E27FC236}">
                <a16:creationId xmlns:a16="http://schemas.microsoft.com/office/drawing/2014/main" id="{F75CE28A-2DEE-C04B-AE41-6BB50858138A}"/>
              </a:ext>
            </a:extLst>
          </p:cNvPr>
          <p:cNvSpPr txBox="1"/>
          <p:nvPr/>
        </p:nvSpPr>
        <p:spPr>
          <a:xfrm>
            <a:off x="225777" y="3716866"/>
            <a:ext cx="2032000" cy="369332"/>
          </a:xfrm>
          <a:prstGeom prst="rect">
            <a:avLst/>
          </a:prstGeom>
          <a:noFill/>
        </p:spPr>
        <p:txBody>
          <a:bodyPr wrap="square" rtlCol="0">
            <a:spAutoFit/>
          </a:bodyPr>
          <a:lstStyle/>
          <a:p>
            <a:r>
              <a:rPr lang="en-US" dirty="0"/>
              <a:t>Goal 2 Ideas</a:t>
            </a:r>
          </a:p>
        </p:txBody>
      </p:sp>
    </p:spTree>
    <p:extLst>
      <p:ext uri="{BB962C8B-B14F-4D97-AF65-F5344CB8AC3E}">
        <p14:creationId xmlns:p14="http://schemas.microsoft.com/office/powerpoint/2010/main" val="4053439487"/>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4" name="Shape 204"/>
          <p:cNvSpPr/>
          <p:nvPr/>
        </p:nvSpPr>
        <p:spPr>
          <a:xfrm>
            <a:off x="-43542" y="0"/>
            <a:ext cx="12191999" cy="1174044"/>
          </a:xfrm>
          <a:prstGeom prst="rect">
            <a:avLst/>
          </a:prstGeom>
          <a:solidFill>
            <a:schemeClr val="accent4">
              <a:lumMod val="75000"/>
            </a:schemeClr>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Conducting the Intervention | Psychoeducation</a:t>
            </a:r>
          </a:p>
        </p:txBody>
      </p:sp>
    </p:spTree>
    <p:extLst>
      <p:ext uri="{BB962C8B-B14F-4D97-AF65-F5344CB8AC3E}">
        <p14:creationId xmlns:p14="http://schemas.microsoft.com/office/powerpoint/2010/main" val="722236562"/>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4" name="Shape 204"/>
          <p:cNvSpPr/>
          <p:nvPr/>
        </p:nvSpPr>
        <p:spPr>
          <a:xfrm>
            <a:off x="-43542" y="0"/>
            <a:ext cx="12191999" cy="1174044"/>
          </a:xfrm>
          <a:prstGeom prst="rect">
            <a:avLst/>
          </a:prstGeom>
          <a:solidFill>
            <a:schemeClr val="accent4">
              <a:lumMod val="75000"/>
            </a:schemeClr>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Conducting the Intervention | one to one</a:t>
            </a:r>
          </a:p>
        </p:txBody>
      </p:sp>
      <p:sp>
        <p:nvSpPr>
          <p:cNvPr id="2" name="TextBox 1"/>
          <p:cNvSpPr txBox="1"/>
          <p:nvPr/>
        </p:nvSpPr>
        <p:spPr>
          <a:xfrm>
            <a:off x="389466" y="5567034"/>
            <a:ext cx="11413067" cy="954107"/>
          </a:xfrm>
          <a:prstGeom prst="rect">
            <a:avLst/>
          </a:prstGeom>
          <a:noFill/>
        </p:spPr>
        <p:txBody>
          <a:bodyPr wrap="square" rtlCol="0">
            <a:spAutoFit/>
          </a:bodyPr>
          <a:lstStyle/>
          <a:p>
            <a:pPr algn="ctr"/>
            <a:r>
              <a:rPr lang="en-US" sz="2800" dirty="0">
                <a:latin typeface="Open Sans" charset="0"/>
                <a:ea typeface="Open Sans" charset="0"/>
                <a:cs typeface="Open Sans" charset="0"/>
              </a:rPr>
              <a:t>Let’s watch some small video clips/photo’s of therapy in action, from clients across the lifespan</a:t>
            </a:r>
          </a:p>
        </p:txBody>
      </p:sp>
    </p:spTree>
    <p:extLst>
      <p:ext uri="{BB962C8B-B14F-4D97-AF65-F5344CB8AC3E}">
        <p14:creationId xmlns:p14="http://schemas.microsoft.com/office/powerpoint/2010/main" val="2594566277"/>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4" name="Shape 204"/>
          <p:cNvSpPr/>
          <p:nvPr/>
        </p:nvSpPr>
        <p:spPr>
          <a:xfrm>
            <a:off x="-43542" y="0"/>
            <a:ext cx="12191999" cy="1174044"/>
          </a:xfrm>
          <a:prstGeom prst="rect">
            <a:avLst/>
          </a:prstGeom>
          <a:solidFill>
            <a:schemeClr val="accent4">
              <a:lumMod val="75000"/>
            </a:schemeClr>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Conducting the Intervention | one to one</a:t>
            </a:r>
          </a:p>
        </p:txBody>
      </p:sp>
      <p:sp>
        <p:nvSpPr>
          <p:cNvPr id="3" name="Rectangle 2">
            <a:extLst>
              <a:ext uri="{FF2B5EF4-FFF2-40B4-BE49-F238E27FC236}">
                <a16:creationId xmlns:a16="http://schemas.microsoft.com/office/drawing/2014/main" id="{970EA2D8-5B0B-9348-9331-0D2369513640}"/>
              </a:ext>
            </a:extLst>
          </p:cNvPr>
          <p:cNvSpPr/>
          <p:nvPr/>
        </p:nvSpPr>
        <p:spPr>
          <a:xfrm>
            <a:off x="410886" y="1539712"/>
            <a:ext cx="7034875" cy="923330"/>
          </a:xfrm>
          <a:prstGeom prst="rect">
            <a:avLst/>
          </a:prstGeom>
        </p:spPr>
        <p:txBody>
          <a:bodyPr wrap="none">
            <a:spAutoFit/>
          </a:bodyPr>
          <a:lstStyle/>
          <a:p>
            <a:r>
              <a:rPr lang="pt-PT" dirty="0" err="1"/>
              <a:t>How</a:t>
            </a:r>
            <a:r>
              <a:rPr lang="pt-PT" dirty="0"/>
              <a:t> </a:t>
            </a:r>
            <a:r>
              <a:rPr lang="pt-PT" dirty="0" err="1"/>
              <a:t>did</a:t>
            </a:r>
            <a:r>
              <a:rPr lang="pt-PT" dirty="0"/>
              <a:t> </a:t>
            </a:r>
            <a:r>
              <a:rPr lang="pt-PT" dirty="0" err="1"/>
              <a:t>you</a:t>
            </a:r>
            <a:r>
              <a:rPr lang="pt-PT" dirty="0"/>
              <a:t> </a:t>
            </a:r>
            <a:r>
              <a:rPr lang="pt-PT" dirty="0" err="1"/>
              <a:t>scaffold</a:t>
            </a:r>
            <a:r>
              <a:rPr lang="pt-PT" dirty="0"/>
              <a:t> to </a:t>
            </a:r>
            <a:r>
              <a:rPr lang="pt-PT" dirty="0" err="1"/>
              <a:t>facilitate</a:t>
            </a:r>
            <a:r>
              <a:rPr lang="pt-PT" dirty="0"/>
              <a:t> </a:t>
            </a:r>
            <a:r>
              <a:rPr lang="pt-PT" dirty="0" err="1"/>
              <a:t>integration</a:t>
            </a:r>
            <a:r>
              <a:rPr lang="pt-PT" dirty="0"/>
              <a:t> </a:t>
            </a:r>
            <a:r>
              <a:rPr lang="pt-PT" dirty="0" err="1"/>
              <a:t>and</a:t>
            </a:r>
            <a:r>
              <a:rPr lang="pt-PT" dirty="0"/>
              <a:t> </a:t>
            </a:r>
            <a:r>
              <a:rPr lang="pt-PT" dirty="0" err="1"/>
              <a:t>the</a:t>
            </a:r>
            <a:r>
              <a:rPr lang="pt-PT" dirty="0"/>
              <a:t> </a:t>
            </a:r>
            <a:r>
              <a:rPr lang="pt-PT" dirty="0" err="1"/>
              <a:t>adaptive</a:t>
            </a:r>
            <a:r>
              <a:rPr lang="pt-PT" dirty="0"/>
              <a:t> response ?</a:t>
            </a:r>
          </a:p>
          <a:p>
            <a:r>
              <a:rPr lang="pt-PT" dirty="0" err="1"/>
              <a:t>State</a:t>
            </a:r>
            <a:r>
              <a:rPr lang="pt-PT" dirty="0"/>
              <a:t> </a:t>
            </a:r>
            <a:r>
              <a:rPr lang="pt-PT" dirty="0" err="1"/>
              <a:t>what</a:t>
            </a:r>
            <a:r>
              <a:rPr lang="pt-PT" dirty="0"/>
              <a:t> </a:t>
            </a:r>
            <a:r>
              <a:rPr lang="pt-PT" dirty="0" err="1"/>
              <a:t>strengths</a:t>
            </a:r>
            <a:r>
              <a:rPr lang="pt-PT" dirty="0"/>
              <a:t> </a:t>
            </a:r>
            <a:r>
              <a:rPr lang="pt-PT" dirty="0" err="1"/>
              <a:t>and</a:t>
            </a:r>
            <a:r>
              <a:rPr lang="pt-PT" dirty="0"/>
              <a:t> </a:t>
            </a:r>
            <a:r>
              <a:rPr lang="pt-PT" dirty="0" err="1"/>
              <a:t>interests</a:t>
            </a:r>
            <a:r>
              <a:rPr lang="pt-PT" dirty="0"/>
              <a:t> </a:t>
            </a:r>
            <a:r>
              <a:rPr lang="pt-PT" dirty="0" err="1"/>
              <a:t>you</a:t>
            </a:r>
            <a:r>
              <a:rPr lang="pt-PT" dirty="0"/>
              <a:t> </a:t>
            </a:r>
            <a:r>
              <a:rPr lang="pt-PT" dirty="0" err="1"/>
              <a:t>started</a:t>
            </a:r>
            <a:r>
              <a:rPr lang="pt-PT" dirty="0"/>
              <a:t> </a:t>
            </a:r>
            <a:r>
              <a:rPr lang="pt-PT" dirty="0" err="1"/>
              <a:t>with</a:t>
            </a:r>
            <a:r>
              <a:rPr lang="pt-PT" dirty="0"/>
              <a:t>.</a:t>
            </a:r>
          </a:p>
          <a:p>
            <a:endParaRPr lang="en-US" dirty="0"/>
          </a:p>
        </p:txBody>
      </p:sp>
    </p:spTree>
    <p:extLst>
      <p:ext uri="{BB962C8B-B14F-4D97-AF65-F5344CB8AC3E}">
        <p14:creationId xmlns:p14="http://schemas.microsoft.com/office/powerpoint/2010/main" val="1860938134"/>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4" name="Shape 204"/>
          <p:cNvSpPr/>
          <p:nvPr/>
        </p:nvSpPr>
        <p:spPr>
          <a:xfrm>
            <a:off x="-43542" y="0"/>
            <a:ext cx="12191999" cy="1174044"/>
          </a:xfrm>
          <a:prstGeom prst="rect">
            <a:avLst/>
          </a:prstGeom>
          <a:solidFill>
            <a:schemeClr val="accent4">
              <a:lumMod val="75000"/>
            </a:schemeClr>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Conducting the Intervention | fidelity</a:t>
            </a:r>
          </a:p>
        </p:txBody>
      </p:sp>
      <p:sp>
        <p:nvSpPr>
          <p:cNvPr id="2" name="TextBox 1">
            <a:extLst>
              <a:ext uri="{FF2B5EF4-FFF2-40B4-BE49-F238E27FC236}">
                <a16:creationId xmlns:a16="http://schemas.microsoft.com/office/drawing/2014/main" id="{A908A76D-9AB3-CF49-BB95-C4009C4AB83F}"/>
              </a:ext>
            </a:extLst>
          </p:cNvPr>
          <p:cNvSpPr txBox="1"/>
          <p:nvPr/>
        </p:nvSpPr>
        <p:spPr>
          <a:xfrm>
            <a:off x="259645" y="1456267"/>
            <a:ext cx="7292622" cy="369332"/>
          </a:xfrm>
          <a:prstGeom prst="rect">
            <a:avLst/>
          </a:prstGeom>
          <a:noFill/>
        </p:spPr>
        <p:txBody>
          <a:bodyPr wrap="square" rtlCol="0">
            <a:spAutoFit/>
          </a:bodyPr>
          <a:lstStyle/>
          <a:p>
            <a:r>
              <a:rPr lang="en-US" dirty="0"/>
              <a:t>Overall were you able to meet fidelity – what were the challenges? </a:t>
            </a:r>
          </a:p>
        </p:txBody>
      </p:sp>
    </p:spTree>
    <p:extLst>
      <p:ext uri="{BB962C8B-B14F-4D97-AF65-F5344CB8AC3E}">
        <p14:creationId xmlns:p14="http://schemas.microsoft.com/office/powerpoint/2010/main" val="1914801288"/>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4" name="Shape 204"/>
          <p:cNvSpPr/>
          <p:nvPr/>
        </p:nvSpPr>
        <p:spPr>
          <a:xfrm>
            <a:off x="-43542" y="0"/>
            <a:ext cx="12191999" cy="1174044"/>
          </a:xfrm>
          <a:prstGeom prst="rect">
            <a:avLst/>
          </a:prstGeom>
          <a:solidFill>
            <a:schemeClr val="accent4">
              <a:lumMod val="75000"/>
            </a:schemeClr>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Conducting the Intervention | Psychoeducation</a:t>
            </a:r>
          </a:p>
        </p:txBody>
      </p:sp>
      <p:sp>
        <p:nvSpPr>
          <p:cNvPr id="2" name="TextBox 1"/>
          <p:cNvSpPr txBox="1"/>
          <p:nvPr/>
        </p:nvSpPr>
        <p:spPr>
          <a:xfrm>
            <a:off x="688622" y="5560409"/>
            <a:ext cx="11051822" cy="954107"/>
          </a:xfrm>
          <a:prstGeom prst="rect">
            <a:avLst/>
          </a:prstGeom>
          <a:noFill/>
        </p:spPr>
        <p:txBody>
          <a:bodyPr wrap="square" rtlCol="0">
            <a:spAutoFit/>
          </a:bodyPr>
          <a:lstStyle/>
          <a:p>
            <a:pPr algn="ctr"/>
            <a:r>
              <a:rPr lang="en-US" sz="2800" dirty="0">
                <a:latin typeface="Open Sans" charset="0"/>
                <a:ea typeface="Open Sans" charset="0"/>
                <a:cs typeface="Open Sans" charset="0"/>
              </a:rPr>
              <a:t>Let’s watch some small video clips of therapy in action, from clients across the lifespan</a:t>
            </a:r>
          </a:p>
        </p:txBody>
      </p:sp>
      <p:sp>
        <p:nvSpPr>
          <p:cNvPr id="3" name="Rectangle 2">
            <a:extLst>
              <a:ext uri="{FF2B5EF4-FFF2-40B4-BE49-F238E27FC236}">
                <a16:creationId xmlns:a16="http://schemas.microsoft.com/office/drawing/2014/main" id="{A2A280DD-CF71-7747-9ABD-32B78EA43695}"/>
              </a:ext>
            </a:extLst>
          </p:cNvPr>
          <p:cNvSpPr/>
          <p:nvPr/>
        </p:nvSpPr>
        <p:spPr>
          <a:xfrm>
            <a:off x="-43542" y="1297591"/>
            <a:ext cx="8997244" cy="461665"/>
          </a:xfrm>
          <a:prstGeom prst="rect">
            <a:avLst/>
          </a:prstGeom>
        </p:spPr>
        <p:txBody>
          <a:bodyPr wrap="square">
            <a:spAutoFit/>
          </a:bodyPr>
          <a:lstStyle/>
          <a:p>
            <a:pPr marL="274320" lvl="1" indent="0">
              <a:buNone/>
            </a:pPr>
            <a:r>
              <a:rPr lang="en-US" sz="2400" dirty="0"/>
              <a:t>Accommodations for the Home, School, and Community</a:t>
            </a:r>
          </a:p>
        </p:txBody>
      </p:sp>
    </p:spTree>
    <p:extLst>
      <p:ext uri="{BB962C8B-B14F-4D97-AF65-F5344CB8AC3E}">
        <p14:creationId xmlns:p14="http://schemas.microsoft.com/office/powerpoint/2010/main" val="3200236693"/>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4" name="Shape 204"/>
          <p:cNvSpPr/>
          <p:nvPr/>
        </p:nvSpPr>
        <p:spPr>
          <a:xfrm>
            <a:off x="-43542" y="0"/>
            <a:ext cx="12191999" cy="1174044"/>
          </a:xfrm>
          <a:prstGeom prst="rect">
            <a:avLst/>
          </a:prstGeom>
          <a:solidFill>
            <a:schemeClr val="accent4">
              <a:lumMod val="75000"/>
            </a:schemeClr>
          </a:solidFill>
          <a:ln w="9525" cap="flat" cmpd="sng">
            <a:no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3600" dirty="0"/>
              <a:t>Conducting the Intervention | Consultation |Coaching</a:t>
            </a:r>
          </a:p>
        </p:txBody>
      </p:sp>
      <p:sp>
        <p:nvSpPr>
          <p:cNvPr id="3" name="Rectangle 2">
            <a:extLst>
              <a:ext uri="{FF2B5EF4-FFF2-40B4-BE49-F238E27FC236}">
                <a16:creationId xmlns:a16="http://schemas.microsoft.com/office/drawing/2014/main" id="{A2A280DD-CF71-7747-9ABD-32B78EA43695}"/>
              </a:ext>
            </a:extLst>
          </p:cNvPr>
          <p:cNvSpPr/>
          <p:nvPr/>
        </p:nvSpPr>
        <p:spPr>
          <a:xfrm>
            <a:off x="124178" y="1591102"/>
            <a:ext cx="11684000" cy="461665"/>
          </a:xfrm>
          <a:prstGeom prst="rect">
            <a:avLst/>
          </a:prstGeom>
        </p:spPr>
        <p:txBody>
          <a:bodyPr wrap="square">
            <a:spAutoFit/>
          </a:bodyPr>
          <a:lstStyle/>
          <a:p>
            <a:pPr marL="274320" lvl="1" indent="0">
              <a:buNone/>
            </a:pPr>
            <a:r>
              <a:rPr lang="en-US" sz="2400" dirty="0"/>
              <a:t>To whom – what did it include </a:t>
            </a:r>
            <a:r>
              <a:rPr lang="en-US" sz="2400" dirty="0" err="1"/>
              <a:t>eg</a:t>
            </a:r>
            <a:r>
              <a:rPr lang="en-US" sz="2400" dirty="0"/>
              <a:t> sensory ladders, chain analysis, sensory strategies </a:t>
            </a:r>
            <a:r>
              <a:rPr lang="en-US" sz="2400" dirty="0" err="1"/>
              <a:t>etc</a:t>
            </a:r>
            <a:endParaRPr lang="en-US" sz="2400" dirty="0"/>
          </a:p>
        </p:txBody>
      </p:sp>
    </p:spTree>
    <p:extLst>
      <p:ext uri="{BB962C8B-B14F-4D97-AF65-F5344CB8AC3E}">
        <p14:creationId xmlns:p14="http://schemas.microsoft.com/office/powerpoint/2010/main" val="328563471"/>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0" y="0"/>
            <a:ext cx="12192000" cy="913903"/>
          </a:xfrm>
          <a:prstGeom prst="rect">
            <a:avLst/>
          </a:prstGeom>
          <a:solidFill>
            <a:srgbClr val="FF3399"/>
          </a:solidFill>
          <a:ln>
            <a:noFill/>
          </a:ln>
        </p:spPr>
        <p:txBody>
          <a:bodyPr lIns="91425" tIns="45700" rIns="91425" bIns="45700" anchor="ctr" anchorCtr="0">
            <a:noAutofit/>
          </a:bodyPr>
          <a:lstStyle/>
          <a:p>
            <a:pPr marL="0" marR="0" lvl="0" indent="0" algn="ctr" rtl="0">
              <a:lnSpc>
                <a:spcPct val="90000"/>
              </a:lnSpc>
              <a:spcBef>
                <a:spcPts val="0"/>
              </a:spcBef>
              <a:spcAft>
                <a:spcPts val="0"/>
              </a:spcAft>
              <a:buClr>
                <a:schemeClr val="lt1"/>
              </a:buClr>
              <a:buSzPct val="25000"/>
              <a:buFont typeface="Calibri"/>
              <a:buNone/>
            </a:pPr>
            <a:r>
              <a:rPr lang="en-GB" sz="3600" b="0" i="0" u="none" strike="noStrike" cap="none" dirty="0">
                <a:solidFill>
                  <a:schemeClr val="lt1"/>
                </a:solidFill>
                <a:latin typeface="Calibri"/>
                <a:ea typeface="Calibri"/>
                <a:cs typeface="Calibri"/>
                <a:sym typeface="Calibri"/>
              </a:rPr>
              <a:t> </a:t>
            </a:r>
            <a:r>
              <a:rPr lang="en-GB" sz="3600" b="0" i="0" u="none" strike="noStrike" cap="none" dirty="0">
                <a:latin typeface="Calibri"/>
                <a:ea typeface="Calibri"/>
                <a:cs typeface="Calibri"/>
                <a:sym typeface="Calibri"/>
              </a:rPr>
              <a:t>Measuring (proximal) outcomes and monitoring progress</a:t>
            </a:r>
          </a:p>
        </p:txBody>
      </p:sp>
      <p:sp>
        <p:nvSpPr>
          <p:cNvPr id="6" name="TextBox 5"/>
          <p:cNvSpPr txBox="1"/>
          <p:nvPr/>
        </p:nvSpPr>
        <p:spPr>
          <a:xfrm>
            <a:off x="8174768" y="1920724"/>
            <a:ext cx="3402634" cy="4339650"/>
          </a:xfrm>
          <a:prstGeom prst="rect">
            <a:avLst/>
          </a:prstGeom>
          <a:noFill/>
        </p:spPr>
        <p:txBody>
          <a:bodyPr wrap="square" rtlCol="0">
            <a:spAutoFit/>
          </a:bodyPr>
          <a:lstStyle/>
          <a:p>
            <a:r>
              <a:rPr lang="en-US" sz="2000" dirty="0"/>
              <a:t>Retest SIPT items?</a:t>
            </a:r>
          </a:p>
          <a:p>
            <a:endParaRPr lang="en-US" sz="2000" dirty="0"/>
          </a:p>
          <a:p>
            <a:r>
              <a:rPr lang="en-US" sz="2000" b="1" dirty="0"/>
              <a:t>Postural Praxis</a:t>
            </a:r>
            <a:r>
              <a:rPr lang="en-US" sz="2000" dirty="0"/>
              <a:t> </a:t>
            </a:r>
          </a:p>
          <a:p>
            <a:r>
              <a:rPr lang="en-US" sz="2000" dirty="0"/>
              <a:t>score was -3.00 now -1.15</a:t>
            </a:r>
          </a:p>
          <a:p>
            <a:r>
              <a:rPr lang="en-US" sz="2000" b="1" dirty="0"/>
              <a:t>Standing and Walking Balance </a:t>
            </a:r>
            <a:r>
              <a:rPr lang="en-US" sz="2000" dirty="0"/>
              <a:t>score was -3.00  now  -0.98</a:t>
            </a:r>
          </a:p>
          <a:p>
            <a:endParaRPr lang="en-US" sz="2000" dirty="0"/>
          </a:p>
          <a:p>
            <a:r>
              <a:rPr lang="en-US" sz="2000" dirty="0"/>
              <a:t>Re-administer structured clinical observations</a:t>
            </a:r>
          </a:p>
          <a:p>
            <a:endParaRPr lang="en-US" sz="2000" dirty="0"/>
          </a:p>
          <a:p>
            <a:r>
              <a:rPr lang="en-US" sz="2000" dirty="0"/>
              <a:t>What can the person now do in therapy sessions?</a:t>
            </a:r>
          </a:p>
          <a:p>
            <a:endParaRPr lang="en-US" dirty="0"/>
          </a:p>
          <a:p>
            <a:endParaRPr lang="en-US" dirty="0"/>
          </a:p>
        </p:txBody>
      </p:sp>
    </p:spTree>
    <p:extLst>
      <p:ext uri="{BB962C8B-B14F-4D97-AF65-F5344CB8AC3E}">
        <p14:creationId xmlns:p14="http://schemas.microsoft.com/office/powerpoint/2010/main" val="3038484209"/>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0" y="0"/>
            <a:ext cx="12192000" cy="1000857"/>
          </a:xfrm>
          <a:prstGeom prst="rect">
            <a:avLst/>
          </a:prstGeom>
          <a:solidFill>
            <a:srgbClr val="FF3399"/>
          </a:solidFill>
          <a:ln>
            <a:noFill/>
          </a:ln>
        </p:spPr>
        <p:txBody>
          <a:bodyPr lIns="91425" tIns="45700" rIns="91425" bIns="45700" anchor="ctr" anchorCtr="0">
            <a:noAutofit/>
          </a:bodyPr>
          <a:lstStyle/>
          <a:p>
            <a:pPr lvl="0" algn="ctr">
              <a:spcBef>
                <a:spcPts val="0"/>
              </a:spcBef>
              <a:buClr>
                <a:schemeClr val="lt1"/>
              </a:buClr>
              <a:buSzPct val="25000"/>
            </a:pPr>
            <a:r>
              <a:rPr lang="en-GB" sz="3600" dirty="0">
                <a:latin typeface="Calibri"/>
                <a:ea typeface="Calibri"/>
                <a:cs typeface="Calibri"/>
                <a:sym typeface="Calibri"/>
              </a:rPr>
              <a:t>Measuring (distal) outcomes and monitoring progress</a:t>
            </a:r>
            <a:br>
              <a:rPr lang="en-GB" sz="3600" dirty="0">
                <a:latin typeface="Calibri"/>
                <a:ea typeface="Calibri"/>
                <a:cs typeface="Calibri"/>
                <a:sym typeface="Calibri"/>
              </a:rPr>
            </a:br>
            <a:r>
              <a:rPr lang="en-GB" sz="3600" dirty="0">
                <a:latin typeface="Calibri"/>
                <a:ea typeface="Calibri"/>
                <a:cs typeface="Calibri"/>
                <a:sym typeface="Calibri"/>
              </a:rPr>
              <a:t>Occupational performance and Participation </a:t>
            </a:r>
            <a:r>
              <a:rPr lang="en-GB" sz="3600" b="0" i="0" u="none" strike="noStrike" cap="none" dirty="0">
                <a:latin typeface="Calibri"/>
                <a:ea typeface="Calibri"/>
                <a:cs typeface="Calibri"/>
                <a:sym typeface="Calibri"/>
              </a:rPr>
              <a:t>in everyday life</a:t>
            </a:r>
          </a:p>
        </p:txBody>
      </p:sp>
      <p:sp>
        <p:nvSpPr>
          <p:cNvPr id="3" name="Content Placeholder 2">
            <a:extLst>
              <a:ext uri="{FF2B5EF4-FFF2-40B4-BE49-F238E27FC236}">
                <a16:creationId xmlns:a16="http://schemas.microsoft.com/office/drawing/2014/main" id="{11895469-E5E0-5446-979E-E76BAF12D83F}"/>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AE2B02AD-C935-4B41-BFD0-261510AAF907}"/>
              </a:ext>
            </a:extLst>
          </p:cNvPr>
          <p:cNvSpPr>
            <a:spLocks noGrp="1"/>
          </p:cNvSpPr>
          <p:nvPr>
            <p:ph sz="half" idx="1"/>
          </p:nvPr>
        </p:nvSpPr>
        <p:spPr>
          <a:xfrm>
            <a:off x="6414911" y="1825625"/>
            <a:ext cx="5181600" cy="4351338"/>
          </a:xfrm>
        </p:spPr>
        <p:txBody>
          <a:bodyPr/>
          <a:lstStyle/>
          <a:p>
            <a:endParaRPr lang="en-US" dirty="0"/>
          </a:p>
        </p:txBody>
      </p:sp>
    </p:spTree>
    <p:extLst>
      <p:ext uri="{BB962C8B-B14F-4D97-AF65-F5344CB8AC3E}">
        <p14:creationId xmlns:p14="http://schemas.microsoft.com/office/powerpoint/2010/main" val="107462576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c 2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34F80A00-EFBE-B14E-A9EC-C7EAB89AD063}"/>
              </a:ext>
            </a:extLst>
          </p:cNvPr>
          <p:cNvSpPr>
            <a:spLocks noGrp="1"/>
          </p:cNvSpPr>
          <p:nvPr>
            <p:ph idx="1"/>
          </p:nvPr>
        </p:nvSpPr>
        <p:spPr>
          <a:xfrm>
            <a:off x="838200" y="1461360"/>
            <a:ext cx="5536397" cy="3935281"/>
          </a:xfrm>
        </p:spPr>
        <p:txBody>
          <a:bodyPr>
            <a:normAutofit/>
          </a:bodyPr>
          <a:lstStyle/>
          <a:p>
            <a:pPr marL="0" indent="0">
              <a:buNone/>
            </a:pPr>
            <a:r>
              <a:rPr lang="en-US" dirty="0"/>
              <a:t>Reason for referral - Link this to occupation or participation </a:t>
            </a:r>
          </a:p>
          <a:p>
            <a:pPr marL="0" indent="0">
              <a:buNone/>
            </a:pPr>
            <a:endParaRPr lang="en-US" dirty="0"/>
          </a:p>
          <a:p>
            <a:pPr marL="0" indent="0">
              <a:buNone/>
            </a:pPr>
            <a:endParaRPr lang="en-US" dirty="0"/>
          </a:p>
          <a:p>
            <a:pPr marL="0" indent="0">
              <a:buNone/>
            </a:pPr>
            <a:endParaRPr lang="en-US" dirty="0"/>
          </a:p>
        </p:txBody>
      </p:sp>
      <p:sp>
        <p:nvSpPr>
          <p:cNvPr id="32" name="Oval 3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8252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0" y="0"/>
            <a:ext cx="12192000" cy="1000857"/>
          </a:xfrm>
          <a:prstGeom prst="rect">
            <a:avLst/>
          </a:prstGeom>
          <a:solidFill>
            <a:srgbClr val="FF3399"/>
          </a:solidFill>
          <a:ln>
            <a:noFill/>
          </a:ln>
        </p:spPr>
        <p:txBody>
          <a:bodyPr lIns="91425" tIns="45700" rIns="91425" bIns="45700" anchor="ctr" anchorCtr="0">
            <a:noAutofit/>
          </a:bodyPr>
          <a:lstStyle/>
          <a:p>
            <a:pPr lvl="0" algn="ctr">
              <a:spcBef>
                <a:spcPts val="0"/>
              </a:spcBef>
              <a:buClr>
                <a:schemeClr val="lt1"/>
              </a:buClr>
              <a:buSzPct val="25000"/>
            </a:pPr>
            <a:r>
              <a:rPr lang="en-GB" sz="3600" dirty="0">
                <a:latin typeface="Calibri"/>
                <a:ea typeface="Calibri"/>
                <a:cs typeface="Calibri"/>
                <a:sym typeface="Calibri"/>
              </a:rPr>
              <a:t>Telling the Story | A story,  the narrative…how it worked out</a:t>
            </a:r>
            <a:endParaRPr lang="en-GB" sz="3600" b="0" i="0" u="none" strike="noStrike" cap="none" dirty="0">
              <a:latin typeface="Calibri"/>
              <a:ea typeface="Calibri"/>
              <a:cs typeface="Calibri"/>
              <a:sym typeface="Calibri"/>
            </a:endParaRPr>
          </a:p>
        </p:txBody>
      </p:sp>
      <p:sp>
        <p:nvSpPr>
          <p:cNvPr id="3" name="Content Placeholder 2">
            <a:extLst>
              <a:ext uri="{FF2B5EF4-FFF2-40B4-BE49-F238E27FC236}">
                <a16:creationId xmlns:a16="http://schemas.microsoft.com/office/drawing/2014/main" id="{11895469-E5E0-5446-979E-E76BAF12D83F}"/>
              </a:ext>
            </a:extLst>
          </p:cNvPr>
          <p:cNvSpPr>
            <a:spLocks noGrp="1"/>
          </p:cNvSpPr>
          <p:nvPr>
            <p:ph sz="half" idx="1"/>
          </p:nvPr>
        </p:nvSpPr>
        <p:spPr>
          <a:xfrm>
            <a:off x="838200" y="1825625"/>
            <a:ext cx="10947400" cy="4351338"/>
          </a:xfrm>
        </p:spPr>
        <p:txBody>
          <a:bodyPr/>
          <a:lstStyle/>
          <a:p>
            <a:r>
              <a:rPr lang="en-US" dirty="0"/>
              <a:t>Parent News</a:t>
            </a:r>
          </a:p>
          <a:p>
            <a:r>
              <a:rPr lang="en-US" dirty="0"/>
              <a:t>Teacher feedback</a:t>
            </a:r>
          </a:p>
          <a:p>
            <a:r>
              <a:rPr lang="en-US" dirty="0"/>
              <a:t>Child Thoughts</a:t>
            </a:r>
          </a:p>
          <a:p>
            <a:r>
              <a:rPr lang="en-US" dirty="0"/>
              <a:t>Service User Voice</a:t>
            </a:r>
          </a:p>
          <a:p>
            <a:r>
              <a:rPr lang="en-US" dirty="0"/>
              <a:t>Therapist Summary</a:t>
            </a:r>
          </a:p>
        </p:txBody>
      </p:sp>
    </p:spTree>
    <p:extLst>
      <p:ext uri="{BB962C8B-B14F-4D97-AF65-F5344CB8AC3E}">
        <p14:creationId xmlns:p14="http://schemas.microsoft.com/office/powerpoint/2010/main" val="180953706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a:xfrm>
            <a:off x="867294" y="1705232"/>
            <a:ext cx="6225484" cy="4470715"/>
          </a:xfrm>
          <a:noFill/>
        </p:spPr>
        <p:txBody>
          <a:bodyPr>
            <a:normAutofit/>
          </a:bodyPr>
          <a:lstStyle/>
          <a:p>
            <a:pPr eaLnBrk="1" hangingPunct="1"/>
            <a:r>
              <a:rPr lang="en-US" sz="2800" dirty="0">
                <a:latin typeface="Open Sans" charset="0"/>
                <a:ea typeface="Open Sans" charset="0"/>
                <a:cs typeface="Open Sans" charset="0"/>
              </a:rPr>
              <a:t>Data-driven decision making is a systematic approach to guide reasoning and decision making, using data to guide assessment and intervention, in order to address participation challenges and struggles in daily life.</a:t>
            </a:r>
            <a:br>
              <a:rPr lang="en-US" sz="2800" dirty="0">
                <a:latin typeface="Open Sans" charset="0"/>
                <a:ea typeface="Open Sans" charset="0"/>
                <a:cs typeface="Open Sans" charset="0"/>
              </a:rPr>
            </a:br>
            <a:br>
              <a:rPr lang="en-US" sz="2800" dirty="0">
                <a:latin typeface="Open Sans" charset="0"/>
                <a:ea typeface="Open Sans" charset="0"/>
                <a:cs typeface="Open Sans" charset="0"/>
              </a:rPr>
            </a:br>
            <a:r>
              <a:rPr lang="en-US" sz="2400" dirty="0" err="1">
                <a:latin typeface="Open Sans" charset="0"/>
                <a:ea typeface="Open Sans" charset="0"/>
                <a:cs typeface="Open Sans" charset="0"/>
              </a:rPr>
              <a:t>Schaaf</a:t>
            </a:r>
            <a:r>
              <a:rPr lang="en-US" sz="2400" dirty="0">
                <a:latin typeface="Open Sans" charset="0"/>
                <a:ea typeface="Open Sans" charset="0"/>
                <a:cs typeface="Open Sans" charset="0"/>
              </a:rPr>
              <a:t> and </a:t>
            </a:r>
            <a:r>
              <a:rPr lang="en-US" sz="2400" dirty="0" err="1">
                <a:latin typeface="Open Sans" charset="0"/>
                <a:ea typeface="Open Sans" charset="0"/>
                <a:cs typeface="Open Sans" charset="0"/>
              </a:rPr>
              <a:t>Mailloux</a:t>
            </a:r>
            <a:r>
              <a:rPr lang="en-US" sz="2400" dirty="0">
                <a:latin typeface="Open Sans" charset="0"/>
                <a:ea typeface="Open Sans" charset="0"/>
                <a:cs typeface="Open Sans" charset="0"/>
              </a:rPr>
              <a:t> 2015</a:t>
            </a:r>
            <a:endParaRPr lang="en-US" dirty="0">
              <a:latin typeface="Open Sans" charset="0"/>
              <a:ea typeface="Open Sans" charset="0"/>
              <a:cs typeface="Open Sans" charset="0"/>
            </a:endParaRPr>
          </a:p>
        </p:txBody>
      </p:sp>
      <p:pic>
        <p:nvPicPr>
          <p:cNvPr id="7" name="Picture 2"/>
          <p:cNvPicPr>
            <a:picLocks noGrp="1" noChangeAspect="1" noChangeArrowheads="1"/>
          </p:cNvPicPr>
          <p:nvPr>
            <p:ph sz="half" idx="2"/>
          </p:nvPr>
        </p:nvPicPr>
        <p:blipFill rotWithShape="1">
          <a:blip r:embed="rId3" cstate="print">
            <a:extLst>
              <a:ext uri="{28A0092B-C50C-407E-A947-70E740481C1C}">
                <a14:useLocalDpi xmlns:a14="http://schemas.microsoft.com/office/drawing/2010/main"/>
              </a:ext>
            </a:extLst>
          </a:blip>
          <a:srcRect l="1359" t="1277" r="63339" b="982"/>
          <a:stretch/>
        </p:blipFill>
        <p:spPr>
          <a:xfrm>
            <a:off x="7894819" y="489237"/>
            <a:ext cx="3142712" cy="5966527"/>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7255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 y="0"/>
            <a:ext cx="12192001" cy="1325700"/>
          </a:xfrm>
          <a:prstGeom prst="rect">
            <a:avLst/>
          </a:prstGeom>
          <a:solidFill>
            <a:srgbClr val="FF0000"/>
          </a:solidFill>
          <a:ln>
            <a:noFill/>
          </a:ln>
        </p:spPr>
        <p:txBody>
          <a:bodyPr lIns="91425" tIns="91425" rIns="91425" bIns="9142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GB" sz="4400" b="0" i="0" u="none" strike="noStrike" cap="none" dirty="0">
                <a:solidFill>
                  <a:schemeClr val="dk1"/>
                </a:solidFill>
                <a:latin typeface="Calibri"/>
                <a:ea typeface="Calibri"/>
                <a:cs typeface="Calibri"/>
                <a:sym typeface="Calibri"/>
              </a:rPr>
              <a:t>Strengths and Participation Challenges</a:t>
            </a:r>
            <a:endParaRPr sz="4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9606020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Shape 124"/>
          <p:cNvSpPr/>
          <p:nvPr/>
        </p:nvSpPr>
        <p:spPr>
          <a:xfrm>
            <a:off x="0" y="0"/>
            <a:ext cx="12192000" cy="1113600"/>
          </a:xfrm>
          <a:prstGeom prst="rect">
            <a:avLst/>
          </a:prstGeom>
          <a:solidFill>
            <a:srgbClr val="FF9300"/>
          </a:solidFill>
          <a:ln w="9525" cap="flat" cmpd="sng">
            <a:noFill/>
            <a:prstDash val="solid"/>
            <a:round/>
            <a:headEnd type="none" w="med" len="med"/>
            <a:tailEnd type="none" w="med" len="med"/>
          </a:ln>
        </p:spPr>
        <p:txBody>
          <a:bodyPr lIns="91425" tIns="91425" rIns="91425" bIns="91425" anchor="ctr" anchorCtr="0">
            <a:noAutofit/>
          </a:bodyPr>
          <a:lstStyle/>
          <a:p>
            <a:pPr lvl="0" rtl="0">
              <a:lnSpc>
                <a:spcPct val="90000"/>
              </a:lnSpc>
              <a:spcBef>
                <a:spcPts val="0"/>
              </a:spcBef>
              <a:buClr>
                <a:schemeClr val="dk1"/>
              </a:buClr>
              <a:buSzPct val="25000"/>
              <a:buFont typeface="Calibri"/>
              <a:buNone/>
            </a:pPr>
            <a:r>
              <a:rPr lang="en-GB" sz="4400" dirty="0">
                <a:solidFill>
                  <a:schemeClr val="dk1"/>
                </a:solidFill>
                <a:latin typeface="Calibri"/>
                <a:ea typeface="Calibri"/>
                <a:cs typeface="Calibri"/>
                <a:sym typeface="Calibri"/>
              </a:rPr>
              <a:t>Conducting a Comprehensive Assessment</a:t>
            </a:r>
          </a:p>
        </p:txBody>
      </p:sp>
      <p:sp>
        <p:nvSpPr>
          <p:cNvPr id="8" name="TextBox 7">
            <a:extLst>
              <a:ext uri="{FF2B5EF4-FFF2-40B4-BE49-F238E27FC236}">
                <a16:creationId xmlns:a16="http://schemas.microsoft.com/office/drawing/2014/main" id="{48D9FC8D-7336-6649-92AB-E2B0E804832B}"/>
              </a:ext>
            </a:extLst>
          </p:cNvPr>
          <p:cNvSpPr txBox="1"/>
          <p:nvPr/>
        </p:nvSpPr>
        <p:spPr>
          <a:xfrm>
            <a:off x="329230" y="1399156"/>
            <a:ext cx="2893325" cy="369332"/>
          </a:xfrm>
          <a:prstGeom prst="rect">
            <a:avLst/>
          </a:prstGeom>
          <a:noFill/>
        </p:spPr>
        <p:txBody>
          <a:bodyPr wrap="square" rtlCol="0">
            <a:spAutoFit/>
          </a:bodyPr>
          <a:lstStyle/>
          <a:p>
            <a:r>
              <a:rPr lang="en-US" dirty="0"/>
              <a:t>Ayres Clin </a:t>
            </a:r>
            <a:r>
              <a:rPr lang="en-US" dirty="0" err="1"/>
              <a:t>Obs</a:t>
            </a:r>
            <a:endParaRPr lang="en-US" dirty="0"/>
          </a:p>
        </p:txBody>
      </p:sp>
    </p:spTree>
    <p:extLst>
      <p:ext uri="{BB962C8B-B14F-4D97-AF65-F5344CB8AC3E}">
        <p14:creationId xmlns:p14="http://schemas.microsoft.com/office/powerpoint/2010/main" val="41815120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Shape 124"/>
          <p:cNvSpPr/>
          <p:nvPr/>
        </p:nvSpPr>
        <p:spPr>
          <a:xfrm>
            <a:off x="0" y="0"/>
            <a:ext cx="12192000" cy="1113600"/>
          </a:xfrm>
          <a:prstGeom prst="rect">
            <a:avLst/>
          </a:prstGeom>
          <a:solidFill>
            <a:srgbClr val="FF9300"/>
          </a:solidFill>
          <a:ln w="9525" cap="flat" cmpd="sng">
            <a:noFill/>
            <a:prstDash val="solid"/>
            <a:round/>
            <a:headEnd type="none" w="med" len="med"/>
            <a:tailEnd type="none" w="med" len="med"/>
          </a:ln>
        </p:spPr>
        <p:txBody>
          <a:bodyPr lIns="91425" tIns="91425" rIns="91425" bIns="91425" anchor="ctr" anchorCtr="0">
            <a:noAutofit/>
          </a:bodyPr>
          <a:lstStyle/>
          <a:p>
            <a:pPr lvl="0" rtl="0">
              <a:lnSpc>
                <a:spcPct val="90000"/>
              </a:lnSpc>
              <a:spcBef>
                <a:spcPts val="0"/>
              </a:spcBef>
              <a:buClr>
                <a:schemeClr val="dk1"/>
              </a:buClr>
              <a:buSzPct val="25000"/>
              <a:buFont typeface="Calibri"/>
              <a:buNone/>
            </a:pPr>
            <a:r>
              <a:rPr lang="en-GB" sz="4400" dirty="0">
                <a:solidFill>
                  <a:schemeClr val="dk1"/>
                </a:solidFill>
                <a:latin typeface="Calibri"/>
                <a:ea typeface="Calibri"/>
                <a:cs typeface="Calibri"/>
                <a:sym typeface="Calibri"/>
              </a:rPr>
              <a:t>Conducting a Comprehensive Assessment</a:t>
            </a:r>
          </a:p>
        </p:txBody>
      </p:sp>
      <p:sp>
        <p:nvSpPr>
          <p:cNvPr id="7" name="Marcador de Posição de Conteúdo 2">
            <a:extLst>
              <a:ext uri="{FF2B5EF4-FFF2-40B4-BE49-F238E27FC236}">
                <a16:creationId xmlns:a16="http://schemas.microsoft.com/office/drawing/2014/main" id="{1592E973-3AD8-6649-8367-E2731B444657}"/>
              </a:ext>
            </a:extLst>
          </p:cNvPr>
          <p:cNvSpPr txBox="1">
            <a:spLocks/>
          </p:cNvSpPr>
          <p:nvPr/>
        </p:nvSpPr>
        <p:spPr>
          <a:xfrm>
            <a:off x="6783213" y="1399156"/>
            <a:ext cx="4590047" cy="19123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t-PT" sz="2200" dirty="0" err="1"/>
              <a:t>Significant</a:t>
            </a:r>
            <a:r>
              <a:rPr lang="pt-PT" sz="2200" dirty="0"/>
              <a:t> SIPT </a:t>
            </a:r>
            <a:r>
              <a:rPr lang="pt-PT" sz="2200" dirty="0" err="1"/>
              <a:t>part</a:t>
            </a:r>
            <a:r>
              <a:rPr lang="pt-PT" sz="2200" dirty="0"/>
              <a:t> scores</a:t>
            </a:r>
          </a:p>
        </p:txBody>
      </p:sp>
      <p:sp>
        <p:nvSpPr>
          <p:cNvPr id="8" name="TextBox 7">
            <a:extLst>
              <a:ext uri="{FF2B5EF4-FFF2-40B4-BE49-F238E27FC236}">
                <a16:creationId xmlns:a16="http://schemas.microsoft.com/office/drawing/2014/main" id="{48D9FC8D-7336-6649-92AB-E2B0E804832B}"/>
              </a:ext>
            </a:extLst>
          </p:cNvPr>
          <p:cNvSpPr txBox="1"/>
          <p:nvPr/>
        </p:nvSpPr>
        <p:spPr>
          <a:xfrm>
            <a:off x="329230" y="1399156"/>
            <a:ext cx="4423392" cy="369332"/>
          </a:xfrm>
          <a:prstGeom prst="rect">
            <a:avLst/>
          </a:prstGeom>
          <a:noFill/>
        </p:spPr>
        <p:txBody>
          <a:bodyPr wrap="square" rtlCol="0">
            <a:spAutoFit/>
          </a:bodyPr>
          <a:lstStyle/>
          <a:p>
            <a:r>
              <a:rPr lang="en-US" dirty="0"/>
              <a:t>Insert SIPT Graph – EASI Results</a:t>
            </a:r>
          </a:p>
        </p:txBody>
      </p:sp>
    </p:spTree>
    <p:extLst>
      <p:ext uri="{BB962C8B-B14F-4D97-AF65-F5344CB8AC3E}">
        <p14:creationId xmlns:p14="http://schemas.microsoft.com/office/powerpoint/2010/main" val="259421252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Shape 124"/>
          <p:cNvSpPr/>
          <p:nvPr/>
        </p:nvSpPr>
        <p:spPr>
          <a:xfrm>
            <a:off x="0" y="0"/>
            <a:ext cx="12192000" cy="1113600"/>
          </a:xfrm>
          <a:prstGeom prst="rect">
            <a:avLst/>
          </a:prstGeom>
          <a:solidFill>
            <a:srgbClr val="FF9300"/>
          </a:solidFill>
          <a:ln w="9525" cap="flat" cmpd="sng">
            <a:noFill/>
            <a:prstDash val="solid"/>
            <a:round/>
            <a:headEnd type="none" w="med" len="med"/>
            <a:tailEnd type="none" w="med" len="med"/>
          </a:ln>
        </p:spPr>
        <p:txBody>
          <a:bodyPr lIns="91425" tIns="91425" rIns="91425" bIns="91425" anchor="ctr" anchorCtr="0">
            <a:noAutofit/>
          </a:bodyPr>
          <a:lstStyle/>
          <a:p>
            <a:pPr lvl="0" rtl="0">
              <a:lnSpc>
                <a:spcPct val="90000"/>
              </a:lnSpc>
              <a:spcBef>
                <a:spcPts val="0"/>
              </a:spcBef>
              <a:buClr>
                <a:schemeClr val="dk1"/>
              </a:buClr>
              <a:buSzPct val="25000"/>
              <a:buFont typeface="Calibri"/>
              <a:buNone/>
            </a:pPr>
            <a:r>
              <a:rPr lang="en-GB" sz="4400" dirty="0">
                <a:solidFill>
                  <a:schemeClr val="dk1"/>
                </a:solidFill>
                <a:latin typeface="Calibri"/>
                <a:ea typeface="Calibri"/>
                <a:cs typeface="Calibri"/>
                <a:sym typeface="Calibri"/>
              </a:rPr>
              <a:t>Conducting a Comprehensive Assessment</a:t>
            </a:r>
          </a:p>
        </p:txBody>
      </p:sp>
      <p:sp>
        <p:nvSpPr>
          <p:cNvPr id="8" name="TextBox 7">
            <a:extLst>
              <a:ext uri="{FF2B5EF4-FFF2-40B4-BE49-F238E27FC236}">
                <a16:creationId xmlns:a16="http://schemas.microsoft.com/office/drawing/2014/main" id="{48D9FC8D-7336-6649-92AB-E2B0E804832B}"/>
              </a:ext>
            </a:extLst>
          </p:cNvPr>
          <p:cNvSpPr txBox="1"/>
          <p:nvPr/>
        </p:nvSpPr>
        <p:spPr>
          <a:xfrm>
            <a:off x="329230" y="1399156"/>
            <a:ext cx="2893325" cy="369332"/>
          </a:xfrm>
          <a:prstGeom prst="rect">
            <a:avLst/>
          </a:prstGeom>
          <a:noFill/>
        </p:spPr>
        <p:txBody>
          <a:bodyPr wrap="square" rtlCol="0">
            <a:spAutoFit/>
          </a:bodyPr>
          <a:lstStyle/>
          <a:p>
            <a:r>
              <a:rPr lang="en-US" dirty="0"/>
              <a:t>FLIQ</a:t>
            </a:r>
          </a:p>
        </p:txBody>
      </p:sp>
    </p:spTree>
    <p:extLst>
      <p:ext uri="{BB962C8B-B14F-4D97-AF65-F5344CB8AC3E}">
        <p14:creationId xmlns:p14="http://schemas.microsoft.com/office/powerpoint/2010/main" val="135432132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Shape 124"/>
          <p:cNvSpPr/>
          <p:nvPr/>
        </p:nvSpPr>
        <p:spPr>
          <a:xfrm>
            <a:off x="0" y="0"/>
            <a:ext cx="12192000" cy="1113600"/>
          </a:xfrm>
          <a:prstGeom prst="rect">
            <a:avLst/>
          </a:prstGeom>
          <a:solidFill>
            <a:srgbClr val="FF9300"/>
          </a:solidFill>
          <a:ln w="9525" cap="flat" cmpd="sng">
            <a:noFill/>
            <a:prstDash val="solid"/>
            <a:round/>
            <a:headEnd type="none" w="med" len="med"/>
            <a:tailEnd type="none" w="med" len="med"/>
          </a:ln>
        </p:spPr>
        <p:txBody>
          <a:bodyPr lIns="91425" tIns="91425" rIns="91425" bIns="91425" anchor="ctr" anchorCtr="0">
            <a:noAutofit/>
          </a:bodyPr>
          <a:lstStyle/>
          <a:p>
            <a:pPr lvl="0" rtl="0">
              <a:lnSpc>
                <a:spcPct val="90000"/>
              </a:lnSpc>
              <a:spcBef>
                <a:spcPts val="0"/>
              </a:spcBef>
              <a:buClr>
                <a:schemeClr val="dk1"/>
              </a:buClr>
              <a:buSzPct val="25000"/>
              <a:buFont typeface="Calibri"/>
              <a:buNone/>
            </a:pPr>
            <a:r>
              <a:rPr lang="en-GB" sz="4400" dirty="0">
                <a:solidFill>
                  <a:schemeClr val="dk1"/>
                </a:solidFill>
                <a:latin typeface="Calibri"/>
                <a:ea typeface="Calibri"/>
                <a:cs typeface="Calibri"/>
                <a:sym typeface="Calibri"/>
              </a:rPr>
              <a:t>Conducting a Comprehensive Assessment</a:t>
            </a:r>
          </a:p>
        </p:txBody>
      </p:sp>
      <p:sp>
        <p:nvSpPr>
          <p:cNvPr id="8" name="TextBox 7">
            <a:extLst>
              <a:ext uri="{FF2B5EF4-FFF2-40B4-BE49-F238E27FC236}">
                <a16:creationId xmlns:a16="http://schemas.microsoft.com/office/drawing/2014/main" id="{48D9FC8D-7336-6649-92AB-E2B0E804832B}"/>
              </a:ext>
            </a:extLst>
          </p:cNvPr>
          <p:cNvSpPr txBox="1"/>
          <p:nvPr/>
        </p:nvSpPr>
        <p:spPr>
          <a:xfrm>
            <a:off x="329230" y="1399156"/>
            <a:ext cx="2893325" cy="369332"/>
          </a:xfrm>
          <a:prstGeom prst="rect">
            <a:avLst/>
          </a:prstGeom>
          <a:noFill/>
        </p:spPr>
        <p:txBody>
          <a:bodyPr wrap="square" rtlCol="0">
            <a:spAutoFit/>
          </a:bodyPr>
          <a:lstStyle/>
          <a:p>
            <a:r>
              <a:rPr lang="en-US" dirty="0"/>
              <a:t>SPM/AASH</a:t>
            </a:r>
          </a:p>
        </p:txBody>
      </p:sp>
    </p:spTree>
    <p:extLst>
      <p:ext uri="{BB962C8B-B14F-4D97-AF65-F5344CB8AC3E}">
        <p14:creationId xmlns:p14="http://schemas.microsoft.com/office/powerpoint/2010/main" val="1141518181"/>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1268</Words>
  <Application>Microsoft Macintosh PowerPoint</Application>
  <PresentationFormat>Widescreen</PresentationFormat>
  <Paragraphs>133</Paragraphs>
  <Slides>30</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Chalkduster</vt:lpstr>
      <vt:lpstr>Open Sans</vt:lpstr>
      <vt:lpstr>Office Theme</vt:lpstr>
      <vt:lpstr>Case Study </vt:lpstr>
      <vt:lpstr>Brief History</vt:lpstr>
      <vt:lpstr>PowerPoint Presentation</vt:lpstr>
      <vt:lpstr>Data-driven decision making is a systematic approach to guide reasoning and decision making, using data to guide assessment and intervention, in order to address participation challenges and struggles in daily life.  Schaaf and Mailloux 2015</vt:lpstr>
      <vt:lpstr>Strengths and Participation Challenges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Making the links</vt:lpstr>
      <vt:lpstr>PowerPoint Presentation</vt:lpstr>
      <vt:lpstr>Developing and scaling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Measuring (proximal) outcomes and monitoring progress</vt:lpstr>
      <vt:lpstr>Measuring (distal) outcomes and monitoring progress Occupational performance and Participation in everyday life</vt:lpstr>
      <vt:lpstr>Telling the Story | A story,  the narrative…how it worked out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dc:title>
  <dc:subject/>
  <dc:creator>kath smith</dc:creator>
  <cp:keywords/>
  <dc:description/>
  <cp:lastModifiedBy>kath smith</cp:lastModifiedBy>
  <cp:revision>6</cp:revision>
  <cp:lastPrinted>2021-02-07T18:21:21Z</cp:lastPrinted>
  <dcterms:created xsi:type="dcterms:W3CDTF">2021-02-07T17:41:11Z</dcterms:created>
  <dcterms:modified xsi:type="dcterms:W3CDTF">2021-02-07T18:28:12Z</dcterms:modified>
  <cp:category/>
</cp:coreProperties>
</file>